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56" r:id="rId2"/>
    <p:sldId id="300" r:id="rId3"/>
    <p:sldId id="280" r:id="rId4"/>
    <p:sldId id="258" r:id="rId5"/>
    <p:sldId id="281" r:id="rId6"/>
    <p:sldId id="271" r:id="rId7"/>
    <p:sldId id="282" r:id="rId8"/>
    <p:sldId id="259" r:id="rId9"/>
    <p:sldId id="283" r:id="rId10"/>
    <p:sldId id="274" r:id="rId11"/>
    <p:sldId id="279" r:id="rId12"/>
    <p:sldId id="277" r:id="rId13"/>
    <p:sldId id="285" r:id="rId14"/>
    <p:sldId id="257" r:id="rId15"/>
    <p:sldId id="275" r:id="rId16"/>
    <p:sldId id="261" r:id="rId17"/>
    <p:sldId id="262" r:id="rId18"/>
    <p:sldId id="263" r:id="rId19"/>
    <p:sldId id="286" r:id="rId20"/>
    <p:sldId id="270" r:id="rId21"/>
    <p:sldId id="268" r:id="rId22"/>
    <p:sldId id="287" r:id="rId23"/>
    <p:sldId id="269" r:id="rId24"/>
    <p:sldId id="264" r:id="rId25"/>
    <p:sldId id="265" r:id="rId26"/>
    <p:sldId id="266" r:id="rId27"/>
    <p:sldId id="288" r:id="rId28"/>
    <p:sldId id="272" r:id="rId29"/>
    <p:sldId id="273" r:id="rId30"/>
    <p:sldId id="292" r:id="rId31"/>
    <p:sldId id="291" r:id="rId32"/>
    <p:sldId id="299" r:id="rId33"/>
    <p:sldId id="290" r:id="rId34"/>
    <p:sldId id="293" r:id="rId35"/>
    <p:sldId id="295" r:id="rId36"/>
    <p:sldId id="296" r:id="rId37"/>
    <p:sldId id="297" r:id="rId38"/>
    <p:sldId id="29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11"/>
    <p:restoredTop sz="94694"/>
  </p:normalViewPr>
  <p:slideViewPr>
    <p:cSldViewPr>
      <p:cViewPr varScale="1">
        <p:scale>
          <a:sx n="121" d="100"/>
          <a:sy n="121" d="100"/>
        </p:scale>
        <p:origin x="12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very satisfied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Sheet1!$A$3:$A$19</c:f>
              <c:strCache>
                <c:ptCount val="17"/>
                <c:pt idx="0">
                  <c:v>Condition of buildings</c:v>
                </c:pt>
                <c:pt idx="1">
                  <c:v>Benefits</c:v>
                </c:pt>
                <c:pt idx="2">
                  <c:v>Access to parking</c:v>
                </c:pt>
                <c:pt idx="3">
                  <c:v>Salary</c:v>
                </c:pt>
                <c:pt idx="4">
                  <c:v>Office space</c:v>
                </c:pt>
                <c:pt idx="5">
                  <c:v>Safety of buildings</c:v>
                </c:pt>
                <c:pt idx="6">
                  <c:v>Academic standard of students</c:v>
                </c:pt>
                <c:pt idx="7">
                  <c:v>Quality of facilities</c:v>
                </c:pt>
                <c:pt idx="8">
                  <c:v>Security in the classroom</c:v>
                </c:pt>
                <c:pt idx="9">
                  <c:v>Access to student policy info</c:v>
                </c:pt>
                <c:pt idx="10">
                  <c:v>Collab on stasndard reqs</c:v>
                </c:pt>
                <c:pt idx="11">
                  <c:v>Sharing course design/materials</c:v>
                </c:pt>
                <c:pt idx="12">
                  <c:v>Information about staff changes</c:v>
                </c:pt>
                <c:pt idx="13">
                  <c:v>Pedagogical support</c:v>
                </c:pt>
                <c:pt idx="14">
                  <c:v>Computing/technological services</c:v>
                </c:pt>
                <c:pt idx="15">
                  <c:v>Number of students in your class(es)</c:v>
                </c:pt>
                <c:pt idx="16">
                  <c:v>Administrative support in dept</c:v>
                </c:pt>
              </c:strCache>
            </c:strRef>
          </c:cat>
          <c:val>
            <c:numRef>
              <c:f>Sheet1!$B$3:$B$19</c:f>
              <c:numCache>
                <c:formatCode>0.00%</c:formatCode>
                <c:ptCount val="17"/>
                <c:pt idx="0">
                  <c:v>8.5999999999999993E-2</c:v>
                </c:pt>
                <c:pt idx="1">
                  <c:v>0.13189999999999999</c:v>
                </c:pt>
                <c:pt idx="2">
                  <c:v>0.15790000000000001</c:v>
                </c:pt>
                <c:pt idx="3">
                  <c:v>0.1196</c:v>
                </c:pt>
                <c:pt idx="4">
                  <c:v>0.2</c:v>
                </c:pt>
                <c:pt idx="5">
                  <c:v>0.1915</c:v>
                </c:pt>
                <c:pt idx="6">
                  <c:v>9.6799999999999997E-2</c:v>
                </c:pt>
                <c:pt idx="7">
                  <c:v>0.15790000000000001</c:v>
                </c:pt>
                <c:pt idx="8">
                  <c:v>0.3261</c:v>
                </c:pt>
                <c:pt idx="9">
                  <c:v>0.31180000000000002</c:v>
                </c:pt>
                <c:pt idx="10">
                  <c:v>0.32979999999999998</c:v>
                </c:pt>
                <c:pt idx="11">
                  <c:v>0.24729999999999999</c:v>
                </c:pt>
                <c:pt idx="12">
                  <c:v>0.2979</c:v>
                </c:pt>
                <c:pt idx="13">
                  <c:v>0.41299999999999998</c:v>
                </c:pt>
                <c:pt idx="14">
                  <c:v>0.2979</c:v>
                </c:pt>
                <c:pt idx="15">
                  <c:v>0.44209999999999999</c:v>
                </c:pt>
                <c:pt idx="16">
                  <c:v>0.58950000000000002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B2-8548-BD64-72D49AB088C1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somewhat satisfied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Sheet1!$A$3:$A$19</c:f>
              <c:strCache>
                <c:ptCount val="17"/>
                <c:pt idx="0">
                  <c:v>Condition of buildings</c:v>
                </c:pt>
                <c:pt idx="1">
                  <c:v>Benefits</c:v>
                </c:pt>
                <c:pt idx="2">
                  <c:v>Access to parking</c:v>
                </c:pt>
                <c:pt idx="3">
                  <c:v>Salary</c:v>
                </c:pt>
                <c:pt idx="4">
                  <c:v>Office space</c:v>
                </c:pt>
                <c:pt idx="5">
                  <c:v>Safety of buildings</c:v>
                </c:pt>
                <c:pt idx="6">
                  <c:v>Academic standard of students</c:v>
                </c:pt>
                <c:pt idx="7">
                  <c:v>Quality of facilities</c:v>
                </c:pt>
                <c:pt idx="8">
                  <c:v>Security in the classroom</c:v>
                </c:pt>
                <c:pt idx="9">
                  <c:v>Access to student policy info</c:v>
                </c:pt>
                <c:pt idx="10">
                  <c:v>Collab on stasndard reqs</c:v>
                </c:pt>
                <c:pt idx="11">
                  <c:v>Sharing course design/materials</c:v>
                </c:pt>
                <c:pt idx="12">
                  <c:v>Information about staff changes</c:v>
                </c:pt>
                <c:pt idx="13">
                  <c:v>Pedagogical support</c:v>
                </c:pt>
                <c:pt idx="14">
                  <c:v>Computing/technological services</c:v>
                </c:pt>
                <c:pt idx="15">
                  <c:v>Number of students in your class(es)</c:v>
                </c:pt>
                <c:pt idx="16">
                  <c:v>Administrative support in dept</c:v>
                </c:pt>
              </c:strCache>
            </c:strRef>
          </c:cat>
          <c:val>
            <c:numRef>
              <c:f>Sheet1!$C$3:$C$19</c:f>
              <c:numCache>
                <c:formatCode>0.00%</c:formatCode>
                <c:ptCount val="17"/>
                <c:pt idx="0">
                  <c:v>0.18279999999999999</c:v>
                </c:pt>
                <c:pt idx="1">
                  <c:v>0.1978</c:v>
                </c:pt>
                <c:pt idx="2">
                  <c:v>0.2</c:v>
                </c:pt>
                <c:pt idx="3">
                  <c:v>0.23910000000000001</c:v>
                </c:pt>
                <c:pt idx="4">
                  <c:v>0.18890000000000001</c:v>
                </c:pt>
                <c:pt idx="5">
                  <c:v>0.23400000000000001</c:v>
                </c:pt>
                <c:pt idx="6">
                  <c:v>0.37630000000000002</c:v>
                </c:pt>
                <c:pt idx="7">
                  <c:v>0.33679999999999999</c:v>
                </c:pt>
                <c:pt idx="8">
                  <c:v>0.20649999999999999</c:v>
                </c:pt>
                <c:pt idx="9">
                  <c:v>0.2581</c:v>
                </c:pt>
                <c:pt idx="10">
                  <c:v>0.2447</c:v>
                </c:pt>
                <c:pt idx="11">
                  <c:v>0.33329999999999999</c:v>
                </c:pt>
                <c:pt idx="12">
                  <c:v>0.32979999999999998</c:v>
                </c:pt>
                <c:pt idx="13">
                  <c:v>0.21740000000000001</c:v>
                </c:pt>
                <c:pt idx="14">
                  <c:v>0.38300000000000001</c:v>
                </c:pt>
                <c:pt idx="15">
                  <c:v>0.2737</c:v>
                </c:pt>
                <c:pt idx="16">
                  <c:v>0.26319999999999999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B2-8548-BD64-72D49AB088C1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Sheet1!$A$3:$A$19</c:f>
              <c:strCache>
                <c:ptCount val="17"/>
                <c:pt idx="0">
                  <c:v>Condition of buildings</c:v>
                </c:pt>
                <c:pt idx="1">
                  <c:v>Benefits</c:v>
                </c:pt>
                <c:pt idx="2">
                  <c:v>Access to parking</c:v>
                </c:pt>
                <c:pt idx="3">
                  <c:v>Salary</c:v>
                </c:pt>
                <c:pt idx="4">
                  <c:v>Office space</c:v>
                </c:pt>
                <c:pt idx="5">
                  <c:v>Safety of buildings</c:v>
                </c:pt>
                <c:pt idx="6">
                  <c:v>Academic standard of students</c:v>
                </c:pt>
                <c:pt idx="7">
                  <c:v>Quality of facilities</c:v>
                </c:pt>
                <c:pt idx="8">
                  <c:v>Security in the classroom</c:v>
                </c:pt>
                <c:pt idx="9">
                  <c:v>Access to student policy info</c:v>
                </c:pt>
                <c:pt idx="10">
                  <c:v>Collab on stasndard reqs</c:v>
                </c:pt>
                <c:pt idx="11">
                  <c:v>Sharing course design/materials</c:v>
                </c:pt>
                <c:pt idx="12">
                  <c:v>Information about staff changes</c:v>
                </c:pt>
                <c:pt idx="13">
                  <c:v>Pedagogical support</c:v>
                </c:pt>
                <c:pt idx="14">
                  <c:v>Computing/technological services</c:v>
                </c:pt>
                <c:pt idx="15">
                  <c:v>Number of students in your class(es)</c:v>
                </c:pt>
                <c:pt idx="16">
                  <c:v>Administrative support in dept</c:v>
                </c:pt>
              </c:strCache>
            </c:strRef>
          </c:cat>
          <c:val>
            <c:numRef>
              <c:f>Sheet1!$D$3:$D$19</c:f>
              <c:numCache>
                <c:formatCode>0.00%</c:formatCode>
                <c:ptCount val="17"/>
                <c:pt idx="0">
                  <c:v>0.1183</c:v>
                </c:pt>
                <c:pt idx="1">
                  <c:v>0.29670000000000002</c:v>
                </c:pt>
                <c:pt idx="2">
                  <c:v>0.34739999999999999</c:v>
                </c:pt>
                <c:pt idx="3">
                  <c:v>0.1087</c:v>
                </c:pt>
                <c:pt idx="4">
                  <c:v>0.2</c:v>
                </c:pt>
                <c:pt idx="5">
                  <c:v>0.32979999999999998</c:v>
                </c:pt>
                <c:pt idx="6">
                  <c:v>0.13980000000000001</c:v>
                </c:pt>
                <c:pt idx="7">
                  <c:v>9.4700000000000006E-2</c:v>
                </c:pt>
                <c:pt idx="8">
                  <c:v>0.38040000000000002</c:v>
                </c:pt>
                <c:pt idx="9">
                  <c:v>0.26879999999999998</c:v>
                </c:pt>
                <c:pt idx="10">
                  <c:v>0.22339999999999999</c:v>
                </c:pt>
                <c:pt idx="11">
                  <c:v>0.2581</c:v>
                </c:pt>
                <c:pt idx="12">
                  <c:v>0.23400000000000001</c:v>
                </c:pt>
                <c:pt idx="13">
                  <c:v>0.21740000000000001</c:v>
                </c:pt>
                <c:pt idx="14">
                  <c:v>0.1489</c:v>
                </c:pt>
                <c:pt idx="15">
                  <c:v>0.1263</c:v>
                </c:pt>
                <c:pt idx="16">
                  <c:v>8.4199999999999997E-2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B2-8548-BD64-72D49AB088C1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somewhat unsatisfied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Sheet1!$A$3:$A$19</c:f>
              <c:strCache>
                <c:ptCount val="17"/>
                <c:pt idx="0">
                  <c:v>Condition of buildings</c:v>
                </c:pt>
                <c:pt idx="1">
                  <c:v>Benefits</c:v>
                </c:pt>
                <c:pt idx="2">
                  <c:v>Access to parking</c:v>
                </c:pt>
                <c:pt idx="3">
                  <c:v>Salary</c:v>
                </c:pt>
                <c:pt idx="4">
                  <c:v>Office space</c:v>
                </c:pt>
                <c:pt idx="5">
                  <c:v>Safety of buildings</c:v>
                </c:pt>
                <c:pt idx="6">
                  <c:v>Academic standard of students</c:v>
                </c:pt>
                <c:pt idx="7">
                  <c:v>Quality of facilities</c:v>
                </c:pt>
                <c:pt idx="8">
                  <c:v>Security in the classroom</c:v>
                </c:pt>
                <c:pt idx="9">
                  <c:v>Access to student policy info</c:v>
                </c:pt>
                <c:pt idx="10">
                  <c:v>Collab on stasndard reqs</c:v>
                </c:pt>
                <c:pt idx="11">
                  <c:v>Sharing course design/materials</c:v>
                </c:pt>
                <c:pt idx="12">
                  <c:v>Information about staff changes</c:v>
                </c:pt>
                <c:pt idx="13">
                  <c:v>Pedagogical support</c:v>
                </c:pt>
                <c:pt idx="14">
                  <c:v>Computing/technological services</c:v>
                </c:pt>
                <c:pt idx="15">
                  <c:v>Number of students in your class(es)</c:v>
                </c:pt>
                <c:pt idx="16">
                  <c:v>Administrative support in dept</c:v>
                </c:pt>
              </c:strCache>
            </c:strRef>
          </c:cat>
          <c:val>
            <c:numRef>
              <c:f>Sheet1!$E$3:$E$19</c:f>
              <c:numCache>
                <c:formatCode>0.00%</c:formatCode>
                <c:ptCount val="17"/>
                <c:pt idx="0">
                  <c:v>0.34410000000000002</c:v>
                </c:pt>
                <c:pt idx="1">
                  <c:v>0.20880000000000001</c:v>
                </c:pt>
                <c:pt idx="2">
                  <c:v>0.1789</c:v>
                </c:pt>
                <c:pt idx="3">
                  <c:v>0.21740000000000001</c:v>
                </c:pt>
                <c:pt idx="4">
                  <c:v>0.23330000000000001</c:v>
                </c:pt>
                <c:pt idx="5">
                  <c:v>0.1489</c:v>
                </c:pt>
                <c:pt idx="6">
                  <c:v>0.2581</c:v>
                </c:pt>
                <c:pt idx="7">
                  <c:v>0.28420000000000001</c:v>
                </c:pt>
                <c:pt idx="8">
                  <c:v>6.5199999999999994E-2</c:v>
                </c:pt>
                <c:pt idx="9">
                  <c:v>0.13980000000000001</c:v>
                </c:pt>
                <c:pt idx="10">
                  <c:v>0.10639999999999999</c:v>
                </c:pt>
                <c:pt idx="11">
                  <c:v>0.1075</c:v>
                </c:pt>
                <c:pt idx="12">
                  <c:v>8.5099999999999995E-2</c:v>
                </c:pt>
                <c:pt idx="13">
                  <c:v>7.6100000000000001E-2</c:v>
                </c:pt>
                <c:pt idx="14">
                  <c:v>0.1489</c:v>
                </c:pt>
                <c:pt idx="15">
                  <c:v>8.4199999999999997E-2</c:v>
                </c:pt>
                <c:pt idx="16">
                  <c:v>4.2099999999999999E-2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B2-8548-BD64-72D49AB088C1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very dissatisfied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Sheet1!$A$3:$A$19</c:f>
              <c:strCache>
                <c:ptCount val="17"/>
                <c:pt idx="0">
                  <c:v>Condition of buildings</c:v>
                </c:pt>
                <c:pt idx="1">
                  <c:v>Benefits</c:v>
                </c:pt>
                <c:pt idx="2">
                  <c:v>Access to parking</c:v>
                </c:pt>
                <c:pt idx="3">
                  <c:v>Salary</c:v>
                </c:pt>
                <c:pt idx="4">
                  <c:v>Office space</c:v>
                </c:pt>
                <c:pt idx="5">
                  <c:v>Safety of buildings</c:v>
                </c:pt>
                <c:pt idx="6">
                  <c:v>Academic standard of students</c:v>
                </c:pt>
                <c:pt idx="7">
                  <c:v>Quality of facilities</c:v>
                </c:pt>
                <c:pt idx="8">
                  <c:v>Security in the classroom</c:v>
                </c:pt>
                <c:pt idx="9">
                  <c:v>Access to student policy info</c:v>
                </c:pt>
                <c:pt idx="10">
                  <c:v>Collab on stasndard reqs</c:v>
                </c:pt>
                <c:pt idx="11">
                  <c:v>Sharing course design/materials</c:v>
                </c:pt>
                <c:pt idx="12">
                  <c:v>Information about staff changes</c:v>
                </c:pt>
                <c:pt idx="13">
                  <c:v>Pedagogical support</c:v>
                </c:pt>
                <c:pt idx="14">
                  <c:v>Computing/technological services</c:v>
                </c:pt>
                <c:pt idx="15">
                  <c:v>Number of students in your class(es)</c:v>
                </c:pt>
                <c:pt idx="16">
                  <c:v>Administrative support in dept</c:v>
                </c:pt>
              </c:strCache>
            </c:strRef>
          </c:cat>
          <c:val>
            <c:numRef>
              <c:f>Sheet1!$F$3:$F$19</c:f>
              <c:numCache>
                <c:formatCode>0.00%</c:formatCode>
                <c:ptCount val="17"/>
                <c:pt idx="0">
                  <c:v>0.26879999999999998</c:v>
                </c:pt>
                <c:pt idx="1">
                  <c:v>0.1648</c:v>
                </c:pt>
                <c:pt idx="2">
                  <c:v>0.1158</c:v>
                </c:pt>
                <c:pt idx="3">
                  <c:v>0.31519999999999998</c:v>
                </c:pt>
                <c:pt idx="4">
                  <c:v>0.17780000000000001</c:v>
                </c:pt>
                <c:pt idx="5">
                  <c:v>9.5700000000000007E-2</c:v>
                </c:pt>
                <c:pt idx="6">
                  <c:v>0.129</c:v>
                </c:pt>
                <c:pt idx="7">
                  <c:v>0.1263</c:v>
                </c:pt>
                <c:pt idx="8">
                  <c:v>2.1700000000000001E-2</c:v>
                </c:pt>
                <c:pt idx="9">
                  <c:v>2.1499999999999998E-2</c:v>
                </c:pt>
                <c:pt idx="10">
                  <c:v>9.5700000000000007E-2</c:v>
                </c:pt>
                <c:pt idx="11">
                  <c:v>5.3800000000000001E-2</c:v>
                </c:pt>
                <c:pt idx="12">
                  <c:v>5.3199999999999997E-2</c:v>
                </c:pt>
                <c:pt idx="13">
                  <c:v>7.6100000000000001E-2</c:v>
                </c:pt>
                <c:pt idx="14">
                  <c:v>2.1299999999999999E-2</c:v>
                </c:pt>
                <c:pt idx="15">
                  <c:v>7.3700000000000002E-2</c:v>
                </c:pt>
                <c:pt idx="16">
                  <c:v>2.1100000000000001E-2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B2-8548-BD64-72D49AB08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3138920"/>
        <c:axId val="443450648"/>
      </c:barChart>
      <c:catAx>
        <c:axId val="443138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450648"/>
        <c:crosses val="autoZero"/>
        <c:auto val="1"/>
        <c:lblAlgn val="ctr"/>
        <c:lblOffset val="100"/>
        <c:noMultiLvlLbl val="0"/>
      </c:catAx>
      <c:valAx>
        <c:axId val="44345064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138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557517038246072"/>
          <c:y val="6.1790382351882986E-2"/>
          <c:w val="0.61004509986477184"/>
          <c:h val="0.6947535837458046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very satisfied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Sheet1!$A$26:$A$38</c:f>
              <c:strCache>
                <c:ptCount val="13"/>
                <c:pt idx="0">
                  <c:v>Treatment by administration</c:v>
                </c:pt>
                <c:pt idx="1">
                  <c:v>Intellectual climate at the college</c:v>
                </c:pt>
                <c:pt idx="2">
                  <c:v>College-wide leadership</c:v>
                </c:pt>
                <c:pt idx="3">
                  <c:v>Treatment by FT faculty in dept</c:v>
                </c:pt>
                <c:pt idx="4">
                  <c:v>Cohesion and unity in dept</c:v>
                </c:pt>
                <c:pt idx="5">
                  <c:v>Intellectual climate of dept</c:v>
                </c:pt>
                <c:pt idx="6">
                  <c:v>Diversity in department</c:v>
                </c:pt>
                <c:pt idx="7">
                  <c:v>Profess interaction w/ dept faculty </c:v>
                </c:pt>
                <c:pt idx="8">
                  <c:v>Diversity at the college</c:v>
                </c:pt>
                <c:pt idx="9">
                  <c:v>Personal interaction w/ dept faculty</c:v>
                </c:pt>
                <c:pt idx="10">
                  <c:v>Leadership in your department</c:v>
                </c:pt>
                <c:pt idx="11">
                  <c:v>Feeling comfortable at the college</c:v>
                </c:pt>
                <c:pt idx="12">
                  <c:v>Feeling comfortable in the dept</c:v>
                </c:pt>
              </c:strCache>
            </c:strRef>
          </c:cat>
          <c:val>
            <c:numRef>
              <c:f>Sheet1!$B$26:$B$38</c:f>
              <c:numCache>
                <c:formatCode>0.00%</c:formatCode>
                <c:ptCount val="13"/>
                <c:pt idx="0">
                  <c:v>0.28720000000000001</c:v>
                </c:pt>
                <c:pt idx="1">
                  <c:v>0.2447</c:v>
                </c:pt>
                <c:pt idx="2">
                  <c:v>0.25530000000000003</c:v>
                </c:pt>
                <c:pt idx="3">
                  <c:v>0.41489999999999999</c:v>
                </c:pt>
                <c:pt idx="4">
                  <c:v>0.41049999999999998</c:v>
                </c:pt>
                <c:pt idx="5">
                  <c:v>0.47370000000000001</c:v>
                </c:pt>
                <c:pt idx="6">
                  <c:v>0.4526</c:v>
                </c:pt>
                <c:pt idx="7">
                  <c:v>0.47370000000000001</c:v>
                </c:pt>
                <c:pt idx="8">
                  <c:v>0.44090000000000001</c:v>
                </c:pt>
                <c:pt idx="9">
                  <c:v>0.48420000000000002</c:v>
                </c:pt>
                <c:pt idx="10">
                  <c:v>0.56840000000000002</c:v>
                </c:pt>
                <c:pt idx="11">
                  <c:v>0.4894</c:v>
                </c:pt>
                <c:pt idx="12">
                  <c:v>0.54349999999999998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E1-0C48-8C21-175351FF6A1A}"/>
            </c:ext>
          </c:extLst>
        </c:ser>
        <c:ser>
          <c:idx val="1"/>
          <c:order val="1"/>
          <c:tx>
            <c:strRef>
              <c:f>Sheet1!$C$25</c:f>
              <c:strCache>
                <c:ptCount val="1"/>
                <c:pt idx="0">
                  <c:v>somewhat satisfied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Sheet1!$A$26:$A$38</c:f>
              <c:strCache>
                <c:ptCount val="13"/>
                <c:pt idx="0">
                  <c:v>Treatment by administration</c:v>
                </c:pt>
                <c:pt idx="1">
                  <c:v>Intellectual climate at the college</c:v>
                </c:pt>
                <c:pt idx="2">
                  <c:v>College-wide leadership</c:v>
                </c:pt>
                <c:pt idx="3">
                  <c:v>Treatment by FT faculty in dept</c:v>
                </c:pt>
                <c:pt idx="4">
                  <c:v>Cohesion and unity in dept</c:v>
                </c:pt>
                <c:pt idx="5">
                  <c:v>Intellectual climate of dept</c:v>
                </c:pt>
                <c:pt idx="6">
                  <c:v>Diversity in department</c:v>
                </c:pt>
                <c:pt idx="7">
                  <c:v>Profess interaction w/ dept faculty </c:v>
                </c:pt>
                <c:pt idx="8">
                  <c:v>Diversity at the college</c:v>
                </c:pt>
                <c:pt idx="9">
                  <c:v>Personal interaction w/ dept faculty</c:v>
                </c:pt>
                <c:pt idx="10">
                  <c:v>Leadership in your department</c:v>
                </c:pt>
                <c:pt idx="11">
                  <c:v>Feeling comfortable at the college</c:v>
                </c:pt>
                <c:pt idx="12">
                  <c:v>Feeling comfortable in the dept</c:v>
                </c:pt>
              </c:strCache>
            </c:strRef>
          </c:cat>
          <c:val>
            <c:numRef>
              <c:f>Sheet1!$C$26:$C$38</c:f>
              <c:numCache>
                <c:formatCode>0.00%</c:formatCode>
                <c:ptCount val="13"/>
                <c:pt idx="0">
                  <c:v>0.13830000000000001</c:v>
                </c:pt>
                <c:pt idx="1">
                  <c:v>0.2447</c:v>
                </c:pt>
                <c:pt idx="2">
                  <c:v>0.25530000000000003</c:v>
                </c:pt>
                <c:pt idx="3">
                  <c:v>0.23400000000000001</c:v>
                </c:pt>
                <c:pt idx="4">
                  <c:v>0.25259999999999999</c:v>
                </c:pt>
                <c:pt idx="5">
                  <c:v>0.2</c:v>
                </c:pt>
                <c:pt idx="6">
                  <c:v>0.22109999999999999</c:v>
                </c:pt>
                <c:pt idx="7">
                  <c:v>0.21049999999999999</c:v>
                </c:pt>
                <c:pt idx="8">
                  <c:v>0.2581</c:v>
                </c:pt>
                <c:pt idx="9">
                  <c:v>0.2316</c:v>
                </c:pt>
                <c:pt idx="10">
                  <c:v>0.1895</c:v>
                </c:pt>
                <c:pt idx="11">
                  <c:v>0.28720000000000001</c:v>
                </c:pt>
                <c:pt idx="12">
                  <c:v>0.26090000000000002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E1-0C48-8C21-175351FF6A1A}"/>
            </c:ext>
          </c:extLst>
        </c:ser>
        <c:ser>
          <c:idx val="2"/>
          <c:order val="2"/>
          <c:tx>
            <c:strRef>
              <c:f>Sheet1!$D$25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Sheet1!$A$26:$A$38</c:f>
              <c:strCache>
                <c:ptCount val="13"/>
                <c:pt idx="0">
                  <c:v>Treatment by administration</c:v>
                </c:pt>
                <c:pt idx="1">
                  <c:v>Intellectual climate at the college</c:v>
                </c:pt>
                <c:pt idx="2">
                  <c:v>College-wide leadership</c:v>
                </c:pt>
                <c:pt idx="3">
                  <c:v>Treatment by FT faculty in dept</c:v>
                </c:pt>
                <c:pt idx="4">
                  <c:v>Cohesion and unity in dept</c:v>
                </c:pt>
                <c:pt idx="5">
                  <c:v>Intellectual climate of dept</c:v>
                </c:pt>
                <c:pt idx="6">
                  <c:v>Diversity in department</c:v>
                </c:pt>
                <c:pt idx="7">
                  <c:v>Profess interaction w/ dept faculty </c:v>
                </c:pt>
                <c:pt idx="8">
                  <c:v>Diversity at the college</c:v>
                </c:pt>
                <c:pt idx="9">
                  <c:v>Personal interaction w/ dept faculty</c:v>
                </c:pt>
                <c:pt idx="10">
                  <c:v>Leadership in your department</c:v>
                </c:pt>
                <c:pt idx="11">
                  <c:v>Feeling comfortable at the college</c:v>
                </c:pt>
                <c:pt idx="12">
                  <c:v>Feeling comfortable in the dept</c:v>
                </c:pt>
              </c:strCache>
            </c:strRef>
          </c:cat>
          <c:val>
            <c:numRef>
              <c:f>Sheet1!$D$26:$D$38</c:f>
              <c:numCache>
                <c:formatCode>0.00%</c:formatCode>
                <c:ptCount val="13"/>
                <c:pt idx="0">
                  <c:v>0.26600000000000001</c:v>
                </c:pt>
                <c:pt idx="1">
                  <c:v>0.38300000000000001</c:v>
                </c:pt>
                <c:pt idx="2">
                  <c:v>0.36170000000000002</c:v>
                </c:pt>
                <c:pt idx="3">
                  <c:v>0.18090000000000001</c:v>
                </c:pt>
                <c:pt idx="4">
                  <c:v>0.22109999999999999</c:v>
                </c:pt>
                <c:pt idx="5">
                  <c:v>0.22109999999999999</c:v>
                </c:pt>
                <c:pt idx="6">
                  <c:v>0.1789</c:v>
                </c:pt>
                <c:pt idx="7">
                  <c:v>0.1895</c:v>
                </c:pt>
                <c:pt idx="8">
                  <c:v>0.20430000000000001</c:v>
                </c:pt>
                <c:pt idx="9">
                  <c:v>0.1789</c:v>
                </c:pt>
                <c:pt idx="10">
                  <c:v>0.1474</c:v>
                </c:pt>
                <c:pt idx="11">
                  <c:v>0.11700000000000001</c:v>
                </c:pt>
                <c:pt idx="12">
                  <c:v>0.1196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E1-0C48-8C21-175351FF6A1A}"/>
            </c:ext>
          </c:extLst>
        </c:ser>
        <c:ser>
          <c:idx val="3"/>
          <c:order val="3"/>
          <c:tx>
            <c:strRef>
              <c:f>Sheet1!$E$25</c:f>
              <c:strCache>
                <c:ptCount val="1"/>
                <c:pt idx="0">
                  <c:v>somewhat unsatisfied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Sheet1!$A$26:$A$38</c:f>
              <c:strCache>
                <c:ptCount val="13"/>
                <c:pt idx="0">
                  <c:v>Treatment by administration</c:v>
                </c:pt>
                <c:pt idx="1">
                  <c:v>Intellectual climate at the college</c:v>
                </c:pt>
                <c:pt idx="2">
                  <c:v>College-wide leadership</c:v>
                </c:pt>
                <c:pt idx="3">
                  <c:v>Treatment by FT faculty in dept</c:v>
                </c:pt>
                <c:pt idx="4">
                  <c:v>Cohesion and unity in dept</c:v>
                </c:pt>
                <c:pt idx="5">
                  <c:v>Intellectual climate of dept</c:v>
                </c:pt>
                <c:pt idx="6">
                  <c:v>Diversity in department</c:v>
                </c:pt>
                <c:pt idx="7">
                  <c:v>Profess interaction w/ dept faculty </c:v>
                </c:pt>
                <c:pt idx="8">
                  <c:v>Diversity at the college</c:v>
                </c:pt>
                <c:pt idx="9">
                  <c:v>Personal interaction w/ dept faculty</c:v>
                </c:pt>
                <c:pt idx="10">
                  <c:v>Leadership in your department</c:v>
                </c:pt>
                <c:pt idx="11">
                  <c:v>Feeling comfortable at the college</c:v>
                </c:pt>
                <c:pt idx="12">
                  <c:v>Feeling comfortable in the dept</c:v>
                </c:pt>
              </c:strCache>
            </c:strRef>
          </c:cat>
          <c:val>
            <c:numRef>
              <c:f>Sheet1!$E$26:$E$38</c:f>
              <c:numCache>
                <c:formatCode>0.00%</c:formatCode>
                <c:ptCount val="13"/>
                <c:pt idx="0">
                  <c:v>0.11700000000000001</c:v>
                </c:pt>
                <c:pt idx="1">
                  <c:v>0.10639999999999999</c:v>
                </c:pt>
                <c:pt idx="2">
                  <c:v>6.3799999999999996E-2</c:v>
                </c:pt>
                <c:pt idx="3">
                  <c:v>9.5700000000000007E-2</c:v>
                </c:pt>
                <c:pt idx="4">
                  <c:v>7.3700000000000002E-2</c:v>
                </c:pt>
                <c:pt idx="5">
                  <c:v>8.4199999999999997E-2</c:v>
                </c:pt>
                <c:pt idx="6">
                  <c:v>9.4700000000000006E-2</c:v>
                </c:pt>
                <c:pt idx="7">
                  <c:v>9.4700000000000006E-2</c:v>
                </c:pt>
                <c:pt idx="8">
                  <c:v>6.4500000000000002E-2</c:v>
                </c:pt>
                <c:pt idx="9">
                  <c:v>7.3700000000000002E-2</c:v>
                </c:pt>
                <c:pt idx="10">
                  <c:v>4.2099999999999999E-2</c:v>
                </c:pt>
                <c:pt idx="11">
                  <c:v>9.5700000000000007E-2</c:v>
                </c:pt>
                <c:pt idx="12">
                  <c:v>5.4299999999999987E-2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E1-0C48-8C21-175351FF6A1A}"/>
            </c:ext>
          </c:extLst>
        </c:ser>
        <c:ser>
          <c:idx val="4"/>
          <c:order val="4"/>
          <c:tx>
            <c:strRef>
              <c:f>Sheet1!$F$25</c:f>
              <c:strCache>
                <c:ptCount val="1"/>
                <c:pt idx="0">
                  <c:v>very dissatisfied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Sheet1!$A$26:$A$38</c:f>
              <c:strCache>
                <c:ptCount val="13"/>
                <c:pt idx="0">
                  <c:v>Treatment by administration</c:v>
                </c:pt>
                <c:pt idx="1">
                  <c:v>Intellectual climate at the college</c:v>
                </c:pt>
                <c:pt idx="2">
                  <c:v>College-wide leadership</c:v>
                </c:pt>
                <c:pt idx="3">
                  <c:v>Treatment by FT faculty in dept</c:v>
                </c:pt>
                <c:pt idx="4">
                  <c:v>Cohesion and unity in dept</c:v>
                </c:pt>
                <c:pt idx="5">
                  <c:v>Intellectual climate of dept</c:v>
                </c:pt>
                <c:pt idx="6">
                  <c:v>Diversity in department</c:v>
                </c:pt>
                <c:pt idx="7">
                  <c:v>Profess interaction w/ dept faculty </c:v>
                </c:pt>
                <c:pt idx="8">
                  <c:v>Diversity at the college</c:v>
                </c:pt>
                <c:pt idx="9">
                  <c:v>Personal interaction w/ dept faculty</c:v>
                </c:pt>
                <c:pt idx="10">
                  <c:v>Leadership in your department</c:v>
                </c:pt>
                <c:pt idx="11">
                  <c:v>Feeling comfortable at the college</c:v>
                </c:pt>
                <c:pt idx="12">
                  <c:v>Feeling comfortable in the dept</c:v>
                </c:pt>
              </c:strCache>
            </c:strRef>
          </c:cat>
          <c:val>
            <c:numRef>
              <c:f>Sheet1!$F$26:$F$38</c:f>
              <c:numCache>
                <c:formatCode>0.00%</c:formatCode>
                <c:ptCount val="13"/>
                <c:pt idx="0">
                  <c:v>0.1915</c:v>
                </c:pt>
                <c:pt idx="1">
                  <c:v>2.1299999999999999E-2</c:v>
                </c:pt>
                <c:pt idx="2">
                  <c:v>6.3799999999999996E-2</c:v>
                </c:pt>
                <c:pt idx="3">
                  <c:v>7.4499999999999997E-2</c:v>
                </c:pt>
                <c:pt idx="4">
                  <c:v>4.2099999999999999E-2</c:v>
                </c:pt>
                <c:pt idx="5">
                  <c:v>2.1100000000000001E-2</c:v>
                </c:pt>
                <c:pt idx="6">
                  <c:v>5.2600000000000001E-2</c:v>
                </c:pt>
                <c:pt idx="7">
                  <c:v>3.1600000000000003E-2</c:v>
                </c:pt>
                <c:pt idx="8">
                  <c:v>3.2300000000000002E-2</c:v>
                </c:pt>
                <c:pt idx="9">
                  <c:v>3.1600000000000003E-2</c:v>
                </c:pt>
                <c:pt idx="10">
                  <c:v>5.2600000000000001E-2</c:v>
                </c:pt>
                <c:pt idx="11">
                  <c:v>1.06E-2</c:v>
                </c:pt>
                <c:pt idx="12">
                  <c:v>2.1700000000000001E-2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E1-0C48-8C21-175351FF6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1970512"/>
        <c:axId val="441975104"/>
      </c:barChart>
      <c:catAx>
        <c:axId val="441970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975104"/>
        <c:crosses val="autoZero"/>
        <c:auto val="1"/>
        <c:lblAlgn val="ctr"/>
        <c:lblOffset val="100"/>
        <c:noMultiLvlLbl val="0"/>
      </c:catAx>
      <c:valAx>
        <c:axId val="44197510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97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30872702455828E-2"/>
          <c:y val="0.83968391336304149"/>
          <c:w val="0.87538240846806192"/>
          <c:h val="0.10727947563464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861455993024481"/>
          <c:y val="3.1073446327683617E-2"/>
          <c:w val="0.48767344683294361"/>
          <c:h val="0.813826015392143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'[Copy of BCC Adjunct Instructor Survey Results_Charts (002).xlsx]Sheet1'!$J$2</c:f>
              <c:strCache>
                <c:ptCount val="1"/>
                <c:pt idx="0">
                  <c:v>very satisfied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'[Copy of BCC Adjunct Instructor Survey Results_Charts (002).xlsx]Sheet1'!$I$3:$I$8</c:f>
              <c:strCache>
                <c:ptCount val="6"/>
                <c:pt idx="0">
                  <c:v>Professional development quality</c:v>
                </c:pt>
                <c:pt idx="1">
                  <c:v>Professional development opportunities</c:v>
                </c:pt>
                <c:pt idx="2">
                  <c:v>Formal or informal mentoring for adjunct faculty</c:v>
                </c:pt>
                <c:pt idx="3">
                  <c:v>Classroom observations</c:v>
                </c:pt>
                <c:pt idx="4">
                  <c:v>Formative feedback from Department Chair/FT Faculty</c:v>
                </c:pt>
                <c:pt idx="5">
                  <c:v>Student evaluations</c:v>
                </c:pt>
              </c:strCache>
            </c:strRef>
          </c:cat>
          <c:val>
            <c:numRef>
              <c:f>'[Copy of BCC Adjunct Instructor Survey Results_Charts (002).xlsx]Sheet1'!$J$3:$J$8</c:f>
              <c:numCache>
                <c:formatCode>0.00%</c:formatCode>
                <c:ptCount val="6"/>
                <c:pt idx="0">
                  <c:v>0.1978</c:v>
                </c:pt>
                <c:pt idx="1">
                  <c:v>0.20430000000000001</c:v>
                </c:pt>
                <c:pt idx="2">
                  <c:v>0.2581</c:v>
                </c:pt>
                <c:pt idx="3">
                  <c:v>0.35479999999999989</c:v>
                </c:pt>
                <c:pt idx="4">
                  <c:v>0.37630000000000002</c:v>
                </c:pt>
                <c:pt idx="5">
                  <c:v>0.38300000000000001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4-E24F-B078-0796ACF3FA10}"/>
            </c:ext>
          </c:extLst>
        </c:ser>
        <c:ser>
          <c:idx val="1"/>
          <c:order val="1"/>
          <c:tx>
            <c:strRef>
              <c:f>'[Copy of BCC Adjunct Instructor Survey Results_Charts (002).xlsx]Sheet1'!$K$2</c:f>
              <c:strCache>
                <c:ptCount val="1"/>
                <c:pt idx="0">
                  <c:v>somewhat satisfied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'[Copy of BCC Adjunct Instructor Survey Results_Charts (002).xlsx]Sheet1'!$I$3:$I$8</c:f>
              <c:strCache>
                <c:ptCount val="6"/>
                <c:pt idx="0">
                  <c:v>Professional development quality</c:v>
                </c:pt>
                <c:pt idx="1">
                  <c:v>Professional development opportunities</c:v>
                </c:pt>
                <c:pt idx="2">
                  <c:v>Formal or informal mentoring for adjunct faculty</c:v>
                </c:pt>
                <c:pt idx="3">
                  <c:v>Classroom observations</c:v>
                </c:pt>
                <c:pt idx="4">
                  <c:v>Formative feedback from Department Chair/FT Faculty</c:v>
                </c:pt>
                <c:pt idx="5">
                  <c:v>Student evaluations</c:v>
                </c:pt>
              </c:strCache>
            </c:strRef>
          </c:cat>
          <c:val>
            <c:numRef>
              <c:f>'[Copy of BCC Adjunct Instructor Survey Results_Charts (002).xlsx]Sheet1'!$K$3:$K$8</c:f>
              <c:numCache>
                <c:formatCode>0.00%</c:formatCode>
                <c:ptCount val="6"/>
                <c:pt idx="0">
                  <c:v>0.1978</c:v>
                </c:pt>
                <c:pt idx="1">
                  <c:v>0.21510000000000001</c:v>
                </c:pt>
                <c:pt idx="2">
                  <c:v>0.18279999999999999</c:v>
                </c:pt>
                <c:pt idx="3">
                  <c:v>0.2581</c:v>
                </c:pt>
                <c:pt idx="4">
                  <c:v>0.2581</c:v>
                </c:pt>
                <c:pt idx="5">
                  <c:v>0.28720000000000001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24-E24F-B078-0796ACF3FA10}"/>
            </c:ext>
          </c:extLst>
        </c:ser>
        <c:ser>
          <c:idx val="2"/>
          <c:order val="2"/>
          <c:tx>
            <c:strRef>
              <c:f>'[Copy of BCC Adjunct Instructor Survey Results_Charts (002).xlsx]Sheet1'!$L$2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'[Copy of BCC Adjunct Instructor Survey Results_Charts (002).xlsx]Sheet1'!$I$3:$I$8</c:f>
              <c:strCache>
                <c:ptCount val="6"/>
                <c:pt idx="0">
                  <c:v>Professional development quality</c:v>
                </c:pt>
                <c:pt idx="1">
                  <c:v>Professional development opportunities</c:v>
                </c:pt>
                <c:pt idx="2">
                  <c:v>Formal or informal mentoring for adjunct faculty</c:v>
                </c:pt>
                <c:pt idx="3">
                  <c:v>Classroom observations</c:v>
                </c:pt>
                <c:pt idx="4">
                  <c:v>Formative feedback from Department Chair/FT Faculty</c:v>
                </c:pt>
                <c:pt idx="5">
                  <c:v>Student evaluations</c:v>
                </c:pt>
              </c:strCache>
            </c:strRef>
          </c:cat>
          <c:val>
            <c:numRef>
              <c:f>'[Copy of BCC Adjunct Instructor Survey Results_Charts (002).xlsx]Sheet1'!$L$3:$L$8</c:f>
              <c:numCache>
                <c:formatCode>0.00%</c:formatCode>
                <c:ptCount val="6"/>
                <c:pt idx="0">
                  <c:v>0.3846</c:v>
                </c:pt>
                <c:pt idx="1">
                  <c:v>0.24729999999999999</c:v>
                </c:pt>
                <c:pt idx="2">
                  <c:v>0.2903</c:v>
                </c:pt>
                <c:pt idx="3">
                  <c:v>0.34410000000000002</c:v>
                </c:pt>
                <c:pt idx="4">
                  <c:v>0.19350000000000001</c:v>
                </c:pt>
                <c:pt idx="5">
                  <c:v>0.2447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24-E24F-B078-0796ACF3FA10}"/>
            </c:ext>
          </c:extLst>
        </c:ser>
        <c:ser>
          <c:idx val="3"/>
          <c:order val="3"/>
          <c:tx>
            <c:strRef>
              <c:f>'[Copy of BCC Adjunct Instructor Survey Results_Charts (002).xlsx]Sheet1'!$M$2</c:f>
              <c:strCache>
                <c:ptCount val="1"/>
                <c:pt idx="0">
                  <c:v>somewhat unsatisfied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'[Copy of BCC Adjunct Instructor Survey Results_Charts (002).xlsx]Sheet1'!$I$3:$I$8</c:f>
              <c:strCache>
                <c:ptCount val="6"/>
                <c:pt idx="0">
                  <c:v>Professional development quality</c:v>
                </c:pt>
                <c:pt idx="1">
                  <c:v>Professional development opportunities</c:v>
                </c:pt>
                <c:pt idx="2">
                  <c:v>Formal or informal mentoring for adjunct faculty</c:v>
                </c:pt>
                <c:pt idx="3">
                  <c:v>Classroom observations</c:v>
                </c:pt>
                <c:pt idx="4">
                  <c:v>Formative feedback from Department Chair/FT Faculty</c:v>
                </c:pt>
                <c:pt idx="5">
                  <c:v>Student evaluations</c:v>
                </c:pt>
              </c:strCache>
            </c:strRef>
          </c:cat>
          <c:val>
            <c:numRef>
              <c:f>'[Copy of BCC Adjunct Instructor Survey Results_Charts (002).xlsx]Sheet1'!$M$3:$M$8</c:f>
              <c:numCache>
                <c:formatCode>0.00%</c:formatCode>
                <c:ptCount val="6"/>
                <c:pt idx="0">
                  <c:v>0.12089999999999999</c:v>
                </c:pt>
                <c:pt idx="1">
                  <c:v>0.21510000000000001</c:v>
                </c:pt>
                <c:pt idx="2">
                  <c:v>0.15049999999999999</c:v>
                </c:pt>
                <c:pt idx="3">
                  <c:v>2.1499999999999998E-2</c:v>
                </c:pt>
                <c:pt idx="4">
                  <c:v>0.1075</c:v>
                </c:pt>
                <c:pt idx="5">
                  <c:v>4.2599999999999999E-2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24-E24F-B078-0796ACF3FA10}"/>
            </c:ext>
          </c:extLst>
        </c:ser>
        <c:ser>
          <c:idx val="4"/>
          <c:order val="4"/>
          <c:tx>
            <c:strRef>
              <c:f>'[Copy of BCC Adjunct Instructor Survey Results_Charts (002).xlsx]Sheet1'!$N$2</c:f>
              <c:strCache>
                <c:ptCount val="1"/>
                <c:pt idx="0">
                  <c:v>very dissatisfied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'[Copy of BCC Adjunct Instructor Survey Results_Charts (002).xlsx]Sheet1'!$I$3:$I$8</c:f>
              <c:strCache>
                <c:ptCount val="6"/>
                <c:pt idx="0">
                  <c:v>Professional development quality</c:v>
                </c:pt>
                <c:pt idx="1">
                  <c:v>Professional development opportunities</c:v>
                </c:pt>
                <c:pt idx="2">
                  <c:v>Formal or informal mentoring for adjunct faculty</c:v>
                </c:pt>
                <c:pt idx="3">
                  <c:v>Classroom observations</c:v>
                </c:pt>
                <c:pt idx="4">
                  <c:v>Formative feedback from Department Chair/FT Faculty</c:v>
                </c:pt>
                <c:pt idx="5">
                  <c:v>Student evaluations</c:v>
                </c:pt>
              </c:strCache>
            </c:strRef>
          </c:cat>
          <c:val>
            <c:numRef>
              <c:f>'[Copy of BCC Adjunct Instructor Survey Results_Charts (002).xlsx]Sheet1'!$N$3:$N$8</c:f>
              <c:numCache>
                <c:formatCode>0.00%</c:formatCode>
                <c:ptCount val="6"/>
                <c:pt idx="0">
                  <c:v>9.8900000000000002E-2</c:v>
                </c:pt>
                <c:pt idx="1">
                  <c:v>0.1183</c:v>
                </c:pt>
                <c:pt idx="2">
                  <c:v>0.1183</c:v>
                </c:pt>
                <c:pt idx="3">
                  <c:v>2.1499999999999998E-2</c:v>
                </c:pt>
                <c:pt idx="4">
                  <c:v>6.4500000000000002E-2</c:v>
                </c:pt>
                <c:pt idx="5">
                  <c:v>4.2599999999999999E-2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24-E24F-B078-0796ACF3F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7118832"/>
        <c:axId val="447119160"/>
      </c:barChart>
      <c:catAx>
        <c:axId val="44711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119160"/>
        <c:crosses val="autoZero"/>
        <c:auto val="1"/>
        <c:lblAlgn val="ctr"/>
        <c:lblOffset val="100"/>
        <c:noMultiLvlLbl val="0"/>
      </c:catAx>
      <c:valAx>
        <c:axId val="447119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11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028054542581018E-2"/>
          <c:y val="0.91265825881934259"/>
          <c:w val="0.89999991007438873"/>
          <c:h val="6.4742871124160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0A80B-2124-4E9D-8313-BB176E965405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4581F-DA81-4D5D-942E-BA461A3B0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4581F-DA81-4D5D-942E-BA461A3B04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9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FC9A-B3F8-4A2A-9058-3D1390D4A14E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B668E-54EC-46E9-B2A2-D19499E6F1D9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BC3D-0BC3-4277-8DDB-567A8490DF1F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64EB-850B-4354-9FC0-D5D3A56066CF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74EDE-63E5-4B2E-8C6A-B1C824A65A7D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64C0-6266-47C3-82F1-721A41A07A68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D79D-9ECF-4AD3-BC04-1F5D76A8CE05}" type="datetime1">
              <a:rPr lang="en-US" smtClean="0"/>
              <a:t>12/10/19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EFB4-F1E6-42F9-91FD-112A95660A9B}" type="datetime1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2573-595D-4A57-93CA-002F7AD55D9C}" type="datetime1">
              <a:rPr lang="en-US" smtClean="0"/>
              <a:t>12/10/19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B8BF-040E-4CEA-B741-B4EEE7B2FE6F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087-7081-4367-9033-8B16280CDF36}" type="datetime1">
              <a:rPr lang="en-US" smtClean="0"/>
              <a:t>12/10/19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B52E883-AA91-40C4-95B4-2B8A57FDDEC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26A1DFE-4F3E-4772-BD46-CF50E64DFD33}" type="datetime1">
              <a:rPr lang="en-US" smtClean="0"/>
              <a:t>12/10/19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ity_University_of_New_York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theaccountingpath.org/small-accounting-schools/bronx-community-college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baa.org/term/beverly-davenport-syphe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view of a city&#10;&#10;Description automatically generated">
            <a:extLst>
              <a:ext uri="{FF2B5EF4-FFF2-40B4-BE49-F238E27FC236}">
                <a16:creationId xmlns:a16="http://schemas.microsoft.com/office/drawing/2014/main" id="{61911EDF-0297-2B47-9182-AD32638A9C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8458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69682"/>
            <a:ext cx="7543800" cy="2593975"/>
          </a:xfrm>
        </p:spPr>
        <p:txBody>
          <a:bodyPr/>
          <a:lstStyle/>
          <a:p>
            <a:pPr algn="ctr"/>
            <a:r>
              <a:rPr lang="en-US" dirty="0"/>
              <a:t>Faculty Job Satisfaction Survey</a:t>
            </a:r>
            <a:br>
              <a:rPr lang="en-US" dirty="0"/>
            </a:br>
            <a:r>
              <a:rPr lang="en-US" dirty="0"/>
              <a:t>(COACHE)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976ECA4-CBE9-9D4E-A4D4-C4CFACF3C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05587" y="5683885"/>
            <a:ext cx="1287517" cy="622300"/>
          </a:xfrm>
          <a:prstGeom prst="rect">
            <a:avLst/>
          </a:prstGeom>
        </p:spPr>
      </p:pic>
      <p:pic>
        <p:nvPicPr>
          <p:cNvPr id="1026" name="Picture 2" descr="http://surveys.bcc.cuny.edu/snapwebhost/k/154030948061/bcc_logo_green0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648960"/>
            <a:ext cx="15716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440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BCC Faculty Demographics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C4649-51C5-1E49-AB70-F8BE1A352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3E4A3A1E-AB13-444A-91AF-519073191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024645"/>
              </p:ext>
            </p:extLst>
          </p:nvPr>
        </p:nvGraphicFramePr>
        <p:xfrm>
          <a:off x="304800" y="1219204"/>
          <a:ext cx="7906744" cy="5364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074">
                  <a:extLst>
                    <a:ext uri="{9D8B030D-6E8A-4147-A177-3AD203B41FA5}">
                      <a16:colId xmlns:a16="http://schemas.microsoft.com/office/drawing/2014/main" val="515757957"/>
                    </a:ext>
                  </a:extLst>
                </a:gridCol>
                <a:gridCol w="1406427">
                  <a:extLst>
                    <a:ext uri="{9D8B030D-6E8A-4147-A177-3AD203B41FA5}">
                      <a16:colId xmlns:a16="http://schemas.microsoft.com/office/drawing/2014/main" val="3486085037"/>
                    </a:ext>
                  </a:extLst>
                </a:gridCol>
                <a:gridCol w="1406427">
                  <a:extLst>
                    <a:ext uri="{9D8B030D-6E8A-4147-A177-3AD203B41FA5}">
                      <a16:colId xmlns:a16="http://schemas.microsoft.com/office/drawing/2014/main" val="1933610219"/>
                    </a:ext>
                  </a:extLst>
                </a:gridCol>
                <a:gridCol w="199746">
                  <a:extLst>
                    <a:ext uri="{9D8B030D-6E8A-4147-A177-3AD203B41FA5}">
                      <a16:colId xmlns:a16="http://schemas.microsoft.com/office/drawing/2014/main" val="2865421984"/>
                    </a:ext>
                  </a:extLst>
                </a:gridCol>
                <a:gridCol w="1590535">
                  <a:extLst>
                    <a:ext uri="{9D8B030D-6E8A-4147-A177-3AD203B41FA5}">
                      <a16:colId xmlns:a16="http://schemas.microsoft.com/office/drawing/2014/main" val="377019192"/>
                    </a:ext>
                  </a:extLst>
                </a:gridCol>
                <a:gridCol w="1590535">
                  <a:extLst>
                    <a:ext uri="{9D8B030D-6E8A-4147-A177-3AD203B41FA5}">
                      <a16:colId xmlns:a16="http://schemas.microsoft.com/office/drawing/2014/main" val="636498318"/>
                    </a:ext>
                  </a:extLst>
                </a:gridCol>
              </a:tblGrid>
              <a:tr h="5024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</a:rPr>
                        <a:t>Fall 2019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16230" marR="116230" marT="58115" marB="58115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</a:rPr>
                        <a:t>F/T Faculty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0662" marR="90662" marT="45331" marB="45331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2"/>
                          </a:solidFill>
                          <a:effectLst/>
                        </a:rPr>
                        <a:t>Adjunct Faculty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0662" marR="90662" marT="45331" marB="45331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356317"/>
                  </a:ext>
                </a:extLst>
              </a:tr>
              <a:tr h="6659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Race/</a:t>
                      </a:r>
                      <a:b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Ethnicity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956881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Asian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12.6%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7.7%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3601419969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Black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18.9%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32.9%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1364049225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Hispanic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15.6%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17.6%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3887073945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White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51.0%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40.3%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1466294010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Other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1.5%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2654886572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100.0%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100.0%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831852019"/>
                  </a:ext>
                </a:extLst>
              </a:tr>
              <a:tr h="374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2675913888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Gender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202779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48.3%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46.2%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727576548"/>
                  </a:ext>
                </a:extLst>
              </a:tr>
              <a:tr h="3876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51.7%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53.8%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3708793744"/>
                  </a:ext>
                </a:extLst>
              </a:tr>
              <a:tr h="3329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100.0%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100.0%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73" marR="87173" marT="0" marB="0" anchor="b"/>
                </a:tc>
                <a:extLst>
                  <a:ext uri="{0D108BD9-81ED-4DB2-BD59-A6C34878D82A}">
                    <a16:rowId xmlns:a16="http://schemas.microsoft.com/office/drawing/2014/main" val="914007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574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F/T Faculty Rank by Gender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528797"/>
              </p:ext>
            </p:extLst>
          </p:nvPr>
        </p:nvGraphicFramePr>
        <p:xfrm>
          <a:off x="685800" y="1371600"/>
          <a:ext cx="6967507" cy="254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9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42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Tenured Faculty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Rank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Male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Female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Total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%Female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Professors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51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34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85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40.0%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Associate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30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24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54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44.4%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Assistant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8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15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53.3%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Lecturer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11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26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42.3%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8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Total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103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77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180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42.8%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019453"/>
              </p:ext>
            </p:extLst>
          </p:nvPr>
        </p:nvGraphicFramePr>
        <p:xfrm>
          <a:off x="642256" y="4017632"/>
          <a:ext cx="7011051" cy="23069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599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Tenure-Track Faculty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Rank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Male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Female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Total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%Female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7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Associate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10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12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u="none" strike="noStrike" dirty="0">
                          <a:effectLst/>
                        </a:rPr>
                        <a:t>83.3%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Assistant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39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37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76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u="none" strike="noStrike" dirty="0">
                          <a:effectLst/>
                        </a:rPr>
                        <a:t>48.7%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Lecturer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6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14.3%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Total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47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48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95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50.5%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59" marR="10559" marT="1055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632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IPEDS report using Fall 2018 data</a:t>
            </a:r>
          </a:p>
        </p:txBody>
      </p:sp>
    </p:spTree>
    <p:extLst>
      <p:ext uri="{BB962C8B-B14F-4D97-AF65-F5344CB8AC3E}">
        <p14:creationId xmlns:p14="http://schemas.microsoft.com/office/powerpoint/2010/main" val="160542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Tenured Faculty by Race/Ethnicity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09657"/>
              </p:ext>
            </p:extLst>
          </p:nvPr>
        </p:nvGraphicFramePr>
        <p:xfrm>
          <a:off x="457200" y="1569354"/>
          <a:ext cx="7619999" cy="4475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2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23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26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0401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Fall 2018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Rank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Asian/Pac.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Black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Hisp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White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Other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Total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% FOC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% White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3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Professors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32.9%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67.1%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3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Associate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42.6%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57.4%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3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Assistant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46.7%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53.3%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3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Instructors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3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Lecturer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45.8%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54.2%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3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38.8%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61.2%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612503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FOC: Faculty of Color (non-white)</a:t>
            </a:r>
          </a:p>
        </p:txBody>
      </p:sp>
    </p:spTree>
    <p:extLst>
      <p:ext uri="{BB962C8B-B14F-4D97-AF65-F5344CB8AC3E}">
        <p14:creationId xmlns:p14="http://schemas.microsoft.com/office/powerpoint/2010/main" val="3252964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3C8E17-D7AB-EE46-B825-DC2777A2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4063" y="0"/>
            <a:ext cx="8555851" cy="6821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C66F05-EFCA-B043-9786-21AE91AD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Areas of Strength and Concern Were Identified?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2625A-46B1-C84A-80AD-E158D289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8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College-Wide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4800600"/>
          </a:xfrm>
        </p:spPr>
        <p:txBody>
          <a:bodyPr>
            <a:normAutofit/>
          </a:bodyPr>
          <a:lstStyle/>
          <a:p>
            <a:r>
              <a:rPr lang="en-US" sz="3600" dirty="0"/>
              <a:t>Strong participation (286 / 58%)</a:t>
            </a:r>
          </a:p>
          <a:p>
            <a:pPr marL="114300" indent="0">
              <a:buNone/>
            </a:pPr>
            <a:endParaRPr lang="en-US" sz="1200" dirty="0"/>
          </a:p>
          <a:p>
            <a:r>
              <a:rPr lang="en-US" sz="3600" dirty="0"/>
              <a:t>Satisfaction remains low compared with CUNY Community College peers</a:t>
            </a:r>
          </a:p>
          <a:p>
            <a:endParaRPr lang="en-US" sz="1200" dirty="0"/>
          </a:p>
          <a:p>
            <a:r>
              <a:rPr lang="en-US" sz="3600" dirty="0"/>
              <a:t>Satisfaction is marginally higher in most areas compared to last survey (Spring 2015)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0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Concern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Autofit/>
          </a:bodyPr>
          <a:lstStyle/>
          <a:p>
            <a:pPr lvl="1"/>
            <a:r>
              <a:rPr lang="en-US" sz="3200" dirty="0"/>
              <a:t>Collaboration</a:t>
            </a:r>
          </a:p>
          <a:p>
            <a:pPr lvl="1"/>
            <a:r>
              <a:rPr lang="en-US" sz="3200" dirty="0"/>
              <a:t>Departmental Quality</a:t>
            </a:r>
          </a:p>
          <a:p>
            <a:pPr lvl="1"/>
            <a:r>
              <a:rPr lang="en-US" sz="3200" dirty="0"/>
              <a:t>Facilities and Work Resources</a:t>
            </a:r>
          </a:p>
          <a:p>
            <a:pPr lvl="1"/>
            <a:r>
              <a:rPr lang="en-US" sz="3200" dirty="0"/>
              <a:t>Governance: Adaptability</a:t>
            </a:r>
          </a:p>
          <a:p>
            <a:pPr lvl="1"/>
            <a:r>
              <a:rPr lang="en-US" sz="3200" dirty="0"/>
              <a:t>Interdisciplinary Work</a:t>
            </a:r>
          </a:p>
          <a:p>
            <a:pPr lvl="1"/>
            <a:r>
              <a:rPr lang="en-US" sz="3200" dirty="0"/>
              <a:t>Leadership: Faculty</a:t>
            </a:r>
          </a:p>
          <a:p>
            <a:pPr lvl="1"/>
            <a:r>
              <a:rPr lang="en-US" sz="3200" dirty="0"/>
              <a:t>Leadership: Senior</a:t>
            </a:r>
            <a:endParaRPr lang="en-US" sz="2800" dirty="0"/>
          </a:p>
          <a:p>
            <a:pPr marL="11430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400" dirty="0">
                <a:solidFill>
                  <a:srgbClr val="FF0000"/>
                </a:solidFill>
              </a:rPr>
              <a:t>According to COACHE Summary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58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Results* (high to low)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343067"/>
              </p:ext>
            </p:extLst>
          </p:nvPr>
        </p:nvGraphicFramePr>
        <p:xfrm>
          <a:off x="457200" y="1600200"/>
          <a:ext cx="6705600" cy="396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291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Area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CUNY CC Comparisons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5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BCC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Bottom Third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Middle Third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 Third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81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Departmental Collegiality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29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Departmental Engagement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29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Departmental Leadership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29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Departmental Quality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29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Nature of Work - Teaching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29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Tenure Clarity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29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Promotion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*based on a five-point satisfaction scale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2590800"/>
            <a:ext cx="2895600" cy="6858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4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Results (continued)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646388"/>
              </p:ext>
            </p:extLst>
          </p:nvPr>
        </p:nvGraphicFramePr>
        <p:xfrm>
          <a:off x="457200" y="1600200"/>
          <a:ext cx="6248400" cy="358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Area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CUNY CC Comparisons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BCC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Bottom Third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Middle Third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 Third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Health And Retirement Benefits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Tenure Policies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Mentoring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Collaboration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Appreciation And Recognition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Nature of Work - Service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Productivity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FAFAD-87F9-FE4A-A309-0D839C78A6E6}"/>
              </a:ext>
            </a:extLst>
          </p:cNvPr>
          <p:cNvSpPr txBox="1"/>
          <p:nvPr/>
        </p:nvSpPr>
        <p:spPr>
          <a:xfrm>
            <a:off x="457200" y="5867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*based on a five-point satisfaction scale</a:t>
            </a:r>
          </a:p>
        </p:txBody>
      </p:sp>
    </p:spTree>
    <p:extLst>
      <p:ext uri="{BB962C8B-B14F-4D97-AF65-F5344CB8AC3E}">
        <p14:creationId xmlns:p14="http://schemas.microsoft.com/office/powerpoint/2010/main" val="773165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Results (continued)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323203"/>
              </p:ext>
            </p:extLst>
          </p:nvPr>
        </p:nvGraphicFramePr>
        <p:xfrm>
          <a:off x="381000" y="1600200"/>
          <a:ext cx="6781800" cy="4576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Area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CUNY CC Comparisons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BCC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Bottom Third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Middle Third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 Third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Trust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Facilities And Work Resources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Faculty Leadership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Personal And Family Benefits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Understanding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Nature of Work -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Purpose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Senior Leadership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Adaptability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Interdisciplinary Work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9A4DC-461B-7349-A5AE-8E47B38392A1}"/>
              </a:ext>
            </a:extLst>
          </p:cNvPr>
          <p:cNvSpPr txBox="1"/>
          <p:nvPr/>
        </p:nvSpPr>
        <p:spPr>
          <a:xfrm>
            <a:off x="381000" y="63246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*based on a five-point satisfaction scale</a:t>
            </a:r>
          </a:p>
        </p:txBody>
      </p:sp>
    </p:spTree>
    <p:extLst>
      <p:ext uri="{BB962C8B-B14F-4D97-AF65-F5344CB8AC3E}">
        <p14:creationId xmlns:p14="http://schemas.microsoft.com/office/powerpoint/2010/main" val="363771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B077E-7C68-2743-8A6E-E90F721F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What About Those Sub-Groups of BCC Faculty?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0D7483-7885-2246-BC6E-EE4A1BA01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50" y="1600200"/>
            <a:ext cx="7200900" cy="4800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07D53-528C-FC41-8341-A219D7C8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0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BCC COACHE Implementation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620000" cy="4800600"/>
          </a:xfrm>
        </p:spPr>
        <p:txBody>
          <a:bodyPr>
            <a:noAutofit/>
          </a:bodyPr>
          <a:lstStyle/>
          <a:p>
            <a:r>
              <a:rPr lang="en-US" sz="2600" b="1" dirty="0"/>
              <a:t>Katherine Acevedo-Coppa</a:t>
            </a:r>
            <a:r>
              <a:rPr lang="en-US" sz="2600" dirty="0"/>
              <a:t>, Academic Affairs, </a:t>
            </a:r>
            <a:br>
              <a:rPr lang="en-US" sz="2600" dirty="0"/>
            </a:br>
            <a:r>
              <a:rPr lang="en-US" sz="2600" dirty="0"/>
              <a:t>Co-Chair</a:t>
            </a:r>
          </a:p>
          <a:p>
            <a:r>
              <a:rPr lang="en-US" sz="2600" b="1" dirty="0"/>
              <a:t>Roni Ben-Nun, </a:t>
            </a:r>
            <a:r>
              <a:rPr lang="en-US" sz="2600" dirty="0"/>
              <a:t>BCC Senate Chair; Art &amp; Music, </a:t>
            </a:r>
            <a:br>
              <a:rPr lang="en-US" sz="2600" dirty="0"/>
            </a:br>
            <a:r>
              <a:rPr lang="en-US" sz="2600" dirty="0"/>
              <a:t>Co-Chair</a:t>
            </a:r>
          </a:p>
          <a:p>
            <a:r>
              <a:rPr lang="en-US" sz="2600" b="1" dirty="0"/>
              <a:t>Grisel Acosta</a:t>
            </a:r>
            <a:r>
              <a:rPr lang="en-US" sz="2600" dirty="0"/>
              <a:t>, English </a:t>
            </a:r>
          </a:p>
          <a:p>
            <a:r>
              <a:rPr lang="en-US" sz="2600" b="1" dirty="0"/>
              <a:t>Chris Efthimiou</a:t>
            </a:r>
            <a:r>
              <a:rPr lang="en-US" sz="2600" dirty="0"/>
              <a:t>, Institutional Research</a:t>
            </a:r>
          </a:p>
          <a:p>
            <a:r>
              <a:rPr lang="en-US" sz="2600" b="1" dirty="0"/>
              <a:t>Monique Guishard</a:t>
            </a:r>
            <a:r>
              <a:rPr lang="en-US" sz="2600" dirty="0"/>
              <a:t>, Social Sciences</a:t>
            </a:r>
          </a:p>
          <a:p>
            <a:r>
              <a:rPr lang="en-US" sz="2600" b="1" dirty="0"/>
              <a:t>Franklin Moore</a:t>
            </a:r>
            <a:r>
              <a:rPr lang="en-US" sz="2600" dirty="0"/>
              <a:t>, Business Information Systems</a:t>
            </a:r>
          </a:p>
          <a:p>
            <a:r>
              <a:rPr lang="en-US" sz="2600" b="1" dirty="0"/>
              <a:t>Jessenia Paoli</a:t>
            </a:r>
            <a:r>
              <a:rPr lang="en-US" sz="2600" dirty="0"/>
              <a:t>, ADA and Title IX Compliance Coordinator, Chief Diversity Officer</a:t>
            </a:r>
          </a:p>
          <a:p>
            <a:endParaRPr lang="en-US" sz="2600" b="1" dirty="0"/>
          </a:p>
          <a:p>
            <a:endParaRPr lang="en-US" sz="2600" b="1" dirty="0"/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18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Subgroup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7924800" cy="4114800"/>
          </a:xfrm>
        </p:spPr>
        <p:txBody>
          <a:bodyPr/>
          <a:lstStyle/>
          <a:p>
            <a:r>
              <a:rPr lang="en-US" sz="2800" dirty="0"/>
              <a:t>Faculty of Color (FOC) are very dissatisfied</a:t>
            </a:r>
          </a:p>
          <a:p>
            <a:pPr lvl="1"/>
            <a:r>
              <a:rPr lang="en-US" sz="2800" dirty="0"/>
              <a:t>Over 90% of areas in lowest-third of CUNY CC</a:t>
            </a:r>
          </a:p>
          <a:p>
            <a:r>
              <a:rPr lang="en-US" sz="2800" dirty="0"/>
              <a:t>Associate, Asian, men and underrepresented minorities (URM) also report comparatively high levels of dissatisfaction</a:t>
            </a:r>
          </a:p>
          <a:p>
            <a:r>
              <a:rPr lang="en-US" sz="2800" dirty="0"/>
              <a:t>White faculty report markedly much higher satisfaction than other subgroups</a:t>
            </a:r>
          </a:p>
          <a:p>
            <a:pPr lvl="1"/>
            <a:r>
              <a:rPr lang="en-US" sz="2800" dirty="0"/>
              <a:t>Less than 20% of areas in lower-third of CUNY CC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CUNY CC Comparisons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910511"/>
              </p:ext>
            </p:extLst>
          </p:nvPr>
        </p:nvGraphicFramePr>
        <p:xfrm>
          <a:off x="457200" y="1600200"/>
          <a:ext cx="7620000" cy="4637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Lower third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 Middle Third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Areas Upper Third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Lower Third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Asian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URM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Tenured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Pre-tenured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Overall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37.5%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Women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21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200" y="2057400"/>
            <a:ext cx="1524000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36D33-DDC0-254B-A613-0A9366DC1EEF}"/>
              </a:ext>
            </a:extLst>
          </p:cNvPr>
          <p:cNvSpPr txBox="1"/>
          <p:nvPr/>
        </p:nvSpPr>
        <p:spPr>
          <a:xfrm>
            <a:off x="381000" y="6359632"/>
            <a:ext cx="346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URM = Underrepresented Minority</a:t>
            </a:r>
          </a:p>
        </p:txBody>
      </p:sp>
    </p:spTree>
    <p:extLst>
      <p:ext uri="{BB962C8B-B14F-4D97-AF65-F5344CB8AC3E}">
        <p14:creationId xmlns:p14="http://schemas.microsoft.com/office/powerpoint/2010/main" val="148062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DC72-8D39-514C-B272-8C4FECC1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Do Our 2019 COACHE Results Compare to Our 2015 Findings?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CF746-519E-0643-B67B-0475E4E2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198A9-49A9-054C-90CC-4D32A99A5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2209800"/>
            <a:ext cx="6413500" cy="39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64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College-Wide Comparison with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r>
              <a:rPr lang="en-US" sz="2800" dirty="0"/>
              <a:t>Three areas (13%) declined</a:t>
            </a:r>
          </a:p>
          <a:p>
            <a:pPr lvl="1"/>
            <a:r>
              <a:rPr lang="en-US" sz="2400" dirty="0"/>
              <a:t>Tenure Clarity</a:t>
            </a:r>
          </a:p>
          <a:p>
            <a:pPr lvl="1"/>
            <a:r>
              <a:rPr lang="en-US" sz="2400" dirty="0"/>
              <a:t>Tenure Policies</a:t>
            </a:r>
          </a:p>
          <a:p>
            <a:pPr lvl="1"/>
            <a:r>
              <a:rPr lang="en-US" sz="2400" dirty="0"/>
              <a:t>Nature of Work-Service</a:t>
            </a:r>
          </a:p>
          <a:p>
            <a:pPr marL="114300" indent="0">
              <a:buNone/>
            </a:pPr>
            <a:endParaRPr lang="en-US" sz="2800" dirty="0"/>
          </a:p>
          <a:p>
            <a:r>
              <a:rPr lang="en-US" sz="2800" dirty="0"/>
              <a:t>Four areas have moderate improvement</a:t>
            </a:r>
          </a:p>
          <a:p>
            <a:pPr lvl="1"/>
            <a:r>
              <a:rPr lang="en-US" sz="2800" dirty="0"/>
              <a:t>Personal and Family Policies</a:t>
            </a:r>
          </a:p>
          <a:p>
            <a:pPr lvl="1"/>
            <a:r>
              <a:rPr lang="en-US" sz="2800" dirty="0"/>
              <a:t>Health and Retirement Benefits</a:t>
            </a:r>
          </a:p>
          <a:p>
            <a:pPr lvl="1"/>
            <a:r>
              <a:rPr lang="en-US" sz="2800" dirty="0"/>
              <a:t>Governance: Shared Sense of Purpose</a:t>
            </a:r>
          </a:p>
          <a:p>
            <a:pPr lvl="1"/>
            <a:r>
              <a:rPr lang="en-US" sz="2800" dirty="0"/>
              <a:t>Governance: Adaptability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98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than 2015 COACHE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712281"/>
              </p:ext>
            </p:extLst>
          </p:nvPr>
        </p:nvGraphicFramePr>
        <p:xfrm>
          <a:off x="457200" y="1600200"/>
          <a:ext cx="7620001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4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1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Area</a:t>
                      </a: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Overall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Pre-Tenure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FOC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 lower than 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Departmental Collegiality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Departmental Engagement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Departmental Leadership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Departmental Quality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Nature of Work - Teaching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Tenure Clarity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Promotion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3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than 2015 (continued)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484238"/>
              </p:ext>
            </p:extLst>
          </p:nvPr>
        </p:nvGraphicFramePr>
        <p:xfrm>
          <a:off x="457200" y="1600200"/>
          <a:ext cx="7696200" cy="3463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Area</a:t>
                      </a: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Lower than 2015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Overall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Pre-Tenure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FOC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Health And Retirement Benefits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Tenure Policies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Mentoring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Collaboration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Appreciation And Recognition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Nature of Work - Service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Productivity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15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than 2015 (continued)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097293"/>
              </p:ext>
            </p:extLst>
          </p:nvPr>
        </p:nvGraphicFramePr>
        <p:xfrm>
          <a:off x="457200" y="1600200"/>
          <a:ext cx="7696200" cy="4576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8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Area</a:t>
                      </a: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Lower than 2015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Overall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Pre-Tenure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Associate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Female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FOC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Trust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Facilities And Work Resources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Faculty Leadership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Personal And Family Benefits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Understanding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Nature of Work -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Purpose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Senior Leadership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Governance Adaptability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Interdisciplinary Work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57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13E-1C30-1D4C-B03C-C7ED3F8E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What’s The Overall Good &amp; Bad News  Takeaways from This Survey?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0D23BC-9877-2C4F-ABAA-68AD60537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600200"/>
            <a:ext cx="7176698" cy="47545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0A79C-B057-3E4D-A0E3-5A9F1FE3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74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Aspects of BCC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Quality of Colleagues (28%)</a:t>
            </a:r>
          </a:p>
          <a:p>
            <a:r>
              <a:rPr lang="en-US" sz="3600" dirty="0"/>
              <a:t>Support of Colleagues (24%)</a:t>
            </a:r>
          </a:p>
          <a:p>
            <a:r>
              <a:rPr lang="en-US" sz="3600" dirty="0"/>
              <a:t>Geographic location (20%)</a:t>
            </a:r>
          </a:p>
          <a:p>
            <a:r>
              <a:rPr lang="en-US" sz="3600" dirty="0"/>
              <a:t>Quality of undergraduate students (19%)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64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 Aspects of BCC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Quality of Facilities (39%)</a:t>
            </a:r>
          </a:p>
          <a:p>
            <a:r>
              <a:rPr lang="en-US" sz="3600" dirty="0"/>
              <a:t>Compensation (20%)</a:t>
            </a:r>
          </a:p>
          <a:p>
            <a:r>
              <a:rPr lang="en-US" sz="3600" dirty="0"/>
              <a:t>Teaching load (19%)</a:t>
            </a:r>
          </a:p>
          <a:p>
            <a:r>
              <a:rPr lang="en-US" sz="3600" dirty="0"/>
              <a:t>Cost of living (13%)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8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1245-E84A-3843-99E2-5CC02E75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7620000" cy="1143000"/>
          </a:xfrm>
        </p:spPr>
        <p:txBody>
          <a:bodyPr/>
          <a:lstStyle/>
          <a:p>
            <a:pPr algn="ctr"/>
            <a:r>
              <a:rPr lang="en-US" dirty="0"/>
              <a:t>BCC 2019 COACHE Survey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4FCC5E-512B-894F-92DB-38FDB5745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7516" y="2552700"/>
            <a:ext cx="7379368" cy="1752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CE8E2-625E-574B-B215-A4ED39C3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20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52E3-C78F-EC41-838D-C7DB192A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30</a:t>
            </a:fld>
            <a:endParaRPr lang="en-US"/>
          </a:p>
        </p:txBody>
      </p:sp>
      <p:pic>
        <p:nvPicPr>
          <p:cNvPr id="1026" name="Picture 2" descr="Image result for bronx community college">
            <a:extLst>
              <a:ext uri="{FF2B5EF4-FFF2-40B4-BE49-F238E27FC236}">
                <a16:creationId xmlns:a16="http://schemas.microsoft.com/office/drawing/2014/main" id="{EE6C6503-D13B-6647-9AA6-D32BCFFF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057400"/>
            <a:ext cx="76454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4A7CA3-87AB-FE4F-9638-9618FDD05EF8}"/>
              </a:ext>
            </a:extLst>
          </p:cNvPr>
          <p:cNvSpPr txBox="1">
            <a:spLocks/>
          </p:cNvSpPr>
          <p:nvPr/>
        </p:nvSpPr>
        <p:spPr>
          <a:xfrm>
            <a:off x="457200" y="9144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BCC Faculty &amp; Staff Survey</a:t>
            </a:r>
          </a:p>
        </p:txBody>
      </p:sp>
    </p:spTree>
    <p:extLst>
      <p:ext uri="{BB962C8B-B14F-4D97-AF65-F5344CB8AC3E}">
        <p14:creationId xmlns:p14="http://schemas.microsoft.com/office/powerpoint/2010/main" val="1627609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870F-1042-2E40-89B2-60B5A014C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BCC Faculty &amp; Staff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6C845-DB37-3E4C-905B-4C111F91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873441-8C4E-4C4D-A392-951235290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10540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dirty="0"/>
              <a:t>Comparative review of 2016 – 2019 surveys percentage change in ratings of satisfactory or better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Greatest Improvement</a:t>
            </a:r>
          </a:p>
          <a:p>
            <a:pPr lvl="1"/>
            <a:r>
              <a:rPr lang="en-US" dirty="0"/>
              <a:t>Career/Transfer Office: +22%</a:t>
            </a:r>
          </a:p>
          <a:p>
            <a:pPr lvl="1"/>
            <a:r>
              <a:rPr lang="en-US" dirty="0"/>
              <a:t>Student Life: +22%</a:t>
            </a:r>
          </a:p>
          <a:p>
            <a:pPr lvl="1"/>
            <a:r>
              <a:rPr lang="en-US" dirty="0"/>
              <a:t>Appropriate use of mobile devices: +22%</a:t>
            </a:r>
          </a:p>
          <a:p>
            <a:pPr lvl="1"/>
            <a:r>
              <a:rPr lang="en-US" dirty="0"/>
              <a:t>Class Size: +21%</a:t>
            </a:r>
          </a:p>
          <a:p>
            <a:pPr lvl="1"/>
            <a:r>
              <a:rPr lang="en-US" dirty="0"/>
              <a:t>PSC CUNY Effectiveness: +21%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Greatest Decline</a:t>
            </a:r>
          </a:p>
          <a:p>
            <a:pPr lvl="1"/>
            <a:r>
              <a:rPr lang="en-US" dirty="0"/>
              <a:t>Bookstore: -39%</a:t>
            </a:r>
          </a:p>
          <a:p>
            <a:pPr lvl="1"/>
            <a:r>
              <a:rPr lang="en-US" dirty="0"/>
              <a:t>Bathrooms: -30%</a:t>
            </a:r>
          </a:p>
          <a:p>
            <a:pPr lvl="1"/>
            <a:r>
              <a:rPr lang="en-US" dirty="0"/>
              <a:t>BCC Website: -21%</a:t>
            </a:r>
          </a:p>
          <a:p>
            <a:pPr lvl="1"/>
            <a:r>
              <a:rPr lang="en-US" dirty="0"/>
              <a:t>College-wide Leadership: -20%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6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A211A-689F-8D4D-A369-82BBFAD3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5E4F85-BF1B-6449-BE54-9909472269ED}"/>
              </a:ext>
            </a:extLst>
          </p:cNvPr>
          <p:cNvSpPr txBox="1">
            <a:spLocks/>
          </p:cNvSpPr>
          <p:nvPr/>
        </p:nvSpPr>
        <p:spPr>
          <a:xfrm>
            <a:off x="457200" y="9144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BCC Adjunct Survey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500D0-40A1-ED48-AD53-4354B6E8D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84" y="2046890"/>
            <a:ext cx="642823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82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1E56-4DBC-464C-8779-36219603A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BCC Adjunct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5B66F-DBE5-3A42-9BDE-167575EB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CE7F1-B182-1B46-8A29-9D8A60FA3684}"/>
              </a:ext>
            </a:extLst>
          </p:cNvPr>
          <p:cNvSpPr txBox="1"/>
          <p:nvPr/>
        </p:nvSpPr>
        <p:spPr>
          <a:xfrm>
            <a:off x="457200" y="1417638"/>
            <a:ext cx="4709944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Respondent Characteristics</a:t>
            </a:r>
          </a:p>
          <a:p>
            <a:endParaRPr lang="en-US" sz="1000" dirty="0"/>
          </a:p>
          <a:p>
            <a:r>
              <a:rPr lang="en-US" sz="2800" dirty="0"/>
              <a:t>Number of Respondents = 114 </a:t>
            </a:r>
          </a:p>
          <a:p>
            <a:endParaRPr lang="en-US" sz="2800" dirty="0"/>
          </a:p>
          <a:p>
            <a:r>
              <a:rPr lang="en-US" sz="2800" b="1" dirty="0"/>
              <a:t>Rank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Lecturer 	 54%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Instructor    9%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Asst Prof 	 29%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Assoc Prof  5%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Professor 	  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C53B1-02AF-E441-9477-266A65F8B97E}"/>
              </a:ext>
            </a:extLst>
          </p:cNvPr>
          <p:cNvSpPr txBox="1"/>
          <p:nvPr/>
        </p:nvSpPr>
        <p:spPr>
          <a:xfrm>
            <a:off x="3657600" y="2837637"/>
            <a:ext cx="4897559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Current Employment Status </a:t>
            </a:r>
            <a:r>
              <a:rPr lang="en-US" sz="2800" dirty="0"/>
              <a:t>*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Employed FT at BCC 	   8%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Employed FT elsewhere 24%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Retired from BCC 	   4%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Retired Elsewhere 	 14%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Employed PT at BCC 	 17%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Employed PT elsewhere 37%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Seeking a FT Position 	 23%</a:t>
            </a:r>
          </a:p>
          <a:p>
            <a:r>
              <a:rPr lang="en-US" sz="2000" dirty="0"/>
              <a:t>* Multiple Responses Allowed</a:t>
            </a:r>
          </a:p>
        </p:txBody>
      </p:sp>
    </p:spTree>
    <p:extLst>
      <p:ext uri="{BB962C8B-B14F-4D97-AF65-F5344CB8AC3E}">
        <p14:creationId xmlns:p14="http://schemas.microsoft.com/office/powerpoint/2010/main" val="2604220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A3BC6-8196-D140-92E3-1B176C12C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5287962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800" b="1" dirty="0"/>
              <a:t>Length of Time as Adjunct at BCC </a:t>
            </a:r>
          </a:p>
          <a:p>
            <a:pPr marL="114300" indent="0">
              <a:buNone/>
            </a:pPr>
            <a:r>
              <a:rPr lang="en-US" sz="2800" dirty="0"/>
              <a:t>• 1-5 years 30% </a:t>
            </a:r>
          </a:p>
          <a:p>
            <a:pPr marL="114300" indent="0">
              <a:buNone/>
            </a:pPr>
            <a:r>
              <a:rPr lang="en-US" sz="2800" dirty="0"/>
              <a:t>• 5-10 years 26% </a:t>
            </a:r>
          </a:p>
          <a:p>
            <a:pPr marL="114300" indent="0">
              <a:buNone/>
            </a:pPr>
            <a:r>
              <a:rPr lang="en-US" sz="2800" dirty="0"/>
              <a:t>• 10-20 years 25% </a:t>
            </a:r>
          </a:p>
          <a:p>
            <a:pPr marL="114300" indent="0">
              <a:buNone/>
            </a:pPr>
            <a:r>
              <a:rPr lang="en-US" sz="2800" dirty="0"/>
              <a:t>• &gt;20 years 18% </a:t>
            </a:r>
          </a:p>
          <a:p>
            <a:pPr marL="114300" indent="0">
              <a:buNone/>
            </a:pPr>
            <a:r>
              <a:rPr lang="en-US" sz="2800" b="1" dirty="0"/>
              <a:t>Highest Degree </a:t>
            </a:r>
          </a:p>
          <a:p>
            <a:pPr marL="114300" indent="0">
              <a:buNone/>
            </a:pPr>
            <a:r>
              <a:rPr lang="en-US" sz="2800" dirty="0"/>
              <a:t>• Doctorate 29% </a:t>
            </a:r>
          </a:p>
          <a:p>
            <a:pPr marL="114300" indent="0">
              <a:buNone/>
            </a:pPr>
            <a:r>
              <a:rPr lang="en-US" sz="2800" dirty="0"/>
              <a:t>• Masters 60% </a:t>
            </a:r>
          </a:p>
          <a:p>
            <a:pPr marL="114300" indent="0">
              <a:buNone/>
            </a:pPr>
            <a:r>
              <a:rPr lang="en-US" sz="2800" dirty="0"/>
              <a:t>• Bachelors 4% </a:t>
            </a:r>
          </a:p>
          <a:p>
            <a:pPr marL="114300" indent="0">
              <a:buNone/>
            </a:pPr>
            <a:r>
              <a:rPr lang="en-US" sz="2800" dirty="0"/>
              <a:t>• Other 7%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18BB4-8531-8F4F-B56B-90361010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E4BB8F-BDF7-B345-9B3E-0FF8982B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BCC Adjunct Survey</a:t>
            </a:r>
          </a:p>
        </p:txBody>
      </p:sp>
    </p:spTree>
    <p:extLst>
      <p:ext uri="{BB962C8B-B14F-4D97-AF65-F5344CB8AC3E}">
        <p14:creationId xmlns:p14="http://schemas.microsoft.com/office/powerpoint/2010/main" val="1552217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761D1-8338-6E44-959E-50A9FDEFD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b="1" dirty="0"/>
              <a:t>Major Challenges for Adjuncts</a:t>
            </a:r>
          </a:p>
          <a:p>
            <a:r>
              <a:rPr lang="en-US" sz="2800" dirty="0"/>
              <a:t>Earning a Living Wage			69%</a:t>
            </a:r>
          </a:p>
          <a:p>
            <a:r>
              <a:rPr lang="en-US" sz="2800" dirty="0"/>
              <a:t>Lack of Job Security			62%</a:t>
            </a:r>
          </a:p>
          <a:p>
            <a:r>
              <a:rPr lang="en-US" sz="2800" dirty="0"/>
              <a:t>Professional Development		38%</a:t>
            </a:r>
          </a:p>
          <a:p>
            <a:r>
              <a:rPr lang="en-US" sz="2800" dirty="0"/>
              <a:t>Other					34%</a:t>
            </a:r>
          </a:p>
          <a:p>
            <a:r>
              <a:rPr lang="en-US" sz="2800" dirty="0"/>
              <a:t>Inadequate Work Space		25%</a:t>
            </a:r>
          </a:p>
          <a:p>
            <a:r>
              <a:rPr lang="en-US" sz="2800" dirty="0"/>
              <a:t>Dedicated Adjunct Work Space	22%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5F916-D34F-9E4E-A8C3-EAA335FA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419D4-7BFD-074B-AD88-4C655A36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BCC Adjunct Survey</a:t>
            </a:r>
          </a:p>
        </p:txBody>
      </p:sp>
    </p:spTree>
    <p:extLst>
      <p:ext uri="{BB962C8B-B14F-4D97-AF65-F5344CB8AC3E}">
        <p14:creationId xmlns:p14="http://schemas.microsoft.com/office/powerpoint/2010/main" val="3736305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768F-CBD7-7045-B18D-C6134D04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Adjunct Faculty Satisfaction with Working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FF9EF-2552-E64B-B7FC-D9547E2A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6B81A06-47E5-C04A-9BE8-E78F7B53F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744413"/>
              </p:ext>
            </p:extLst>
          </p:nvPr>
        </p:nvGraphicFramePr>
        <p:xfrm>
          <a:off x="228600" y="1524000"/>
          <a:ext cx="8303188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4877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EF9F-051B-3E4A-B75D-3D6CBD88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Adjunct Faculty Satisfaction with Climate, Culture and Collegiality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BA5A7-E11B-BA49-BFE1-091F8DCC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73045989-5AA8-D646-9B8A-5B725EC25C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909907"/>
              </p:ext>
            </p:extLst>
          </p:nvPr>
        </p:nvGraphicFramePr>
        <p:xfrm>
          <a:off x="63572" y="1417638"/>
          <a:ext cx="8468216" cy="5668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6809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1DD9-5A6D-C748-81F4-73970578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706562"/>
          </a:xfrm>
        </p:spPr>
        <p:txBody>
          <a:bodyPr/>
          <a:lstStyle/>
          <a:p>
            <a:r>
              <a:rPr lang="en-US" sz="4000" dirty="0"/>
              <a:t>Adjunct Faculty Satisfaction with Support for Professional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BF39A-4882-2245-A101-E99A80BA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1DE40DB-CBCB-234E-80B0-3BDFDBE741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776456"/>
              </p:ext>
            </p:extLst>
          </p:nvPr>
        </p:nvGraphicFramePr>
        <p:xfrm>
          <a:off x="184186" y="2209800"/>
          <a:ext cx="9112214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1E0535A-235B-C344-B4AC-8587A6E06CA4}"/>
              </a:ext>
            </a:extLst>
          </p:cNvPr>
          <p:cNvSpPr/>
          <p:nvPr/>
        </p:nvSpPr>
        <p:spPr>
          <a:xfrm>
            <a:off x="8510017" y="2057400"/>
            <a:ext cx="54864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BCC20-76B0-AD4C-80E1-2DE02059D8F4}"/>
              </a:ext>
            </a:extLst>
          </p:cNvPr>
          <p:cNvSpPr/>
          <p:nvPr/>
        </p:nvSpPr>
        <p:spPr>
          <a:xfrm>
            <a:off x="8531788" y="6172200"/>
            <a:ext cx="612212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COACHE?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000" i="1" dirty="0"/>
          </a:p>
          <a:p>
            <a:r>
              <a:rPr lang="en-US" sz="3000" dirty="0"/>
              <a:t>COACHE, a research-practice partnership within the Harvard Graduate School of Education, is dedicated to the study of the postsecondary faculty experience. </a:t>
            </a:r>
          </a:p>
          <a:p>
            <a:endParaRPr lang="en-US" sz="1000" dirty="0"/>
          </a:p>
          <a:p>
            <a:r>
              <a:rPr lang="en-US" sz="3000" dirty="0"/>
              <a:t>In Spring 2015 and 2019, all CUNY full-time faculty were invited to participate.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3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FF2EC-76C3-034A-BF29-592479F4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0"/>
            <a:ext cx="7620000" cy="1143000"/>
          </a:xfrm>
        </p:spPr>
        <p:txBody>
          <a:bodyPr/>
          <a:lstStyle/>
          <a:p>
            <a:r>
              <a:rPr lang="en-US" dirty="0"/>
              <a:t>What Topic Areas Did the </a:t>
            </a:r>
            <a:br>
              <a:rPr lang="en-US" dirty="0"/>
            </a:br>
            <a:r>
              <a:rPr lang="en-US" dirty="0"/>
              <a:t>2019 Survey Investigate?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73E6B-EC9C-2049-A54D-624AC0827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CFF79-A06E-CE4F-957A-09F8C31E61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24150" y="2209800"/>
            <a:ext cx="314325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66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COACHE Survey Areas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37158"/>
              </p:ext>
            </p:extLst>
          </p:nvPr>
        </p:nvGraphicFramePr>
        <p:xfrm>
          <a:off x="457200" y="1295400"/>
          <a:ext cx="7620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Nature of Work: </a:t>
                      </a:r>
                      <a:b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Research, Service, Teaching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Tenure Expectations: </a:t>
                      </a:r>
                      <a:b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Clarity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Facilities and Work Resources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Promotion to Full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Personal and Family Policies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Leadership: </a:t>
                      </a:r>
                      <a:b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Senior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Departmental, Faculty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Health and Retirement Benefits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Governance: 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Trust, Shared Sense of Purpose, Understanding the Issue at Hand, Adaptability, Productivity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Interdisciplinary Work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Departmental Collegiality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Collaboration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Departmental Engagement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Mentoring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Departmental Quality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Tenure Policies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Appreciation and Recognition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5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C75B8-F008-9749-90B1-C7A9944AA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Persons/Populations Can the Survey Tell Us About?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20C862-D20B-8143-A064-A5E4BE559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42042" y="0"/>
            <a:ext cx="850024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B1CD1-45BD-9148-B3C5-72EF938D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0" lvl="1" indent="-457200"/>
            <a:r>
              <a:rPr lang="en-US" sz="3200" dirty="0"/>
              <a:t>Overall</a:t>
            </a:r>
          </a:p>
          <a:p>
            <a:pPr marL="857250" lvl="1" indent="-457200"/>
            <a:r>
              <a:rPr lang="en-US" sz="3200" dirty="0"/>
              <a:t>Peer Comparisons</a:t>
            </a:r>
          </a:p>
          <a:p>
            <a:pPr marL="857250" lvl="1" indent="-457200"/>
            <a:r>
              <a:rPr lang="en-US" sz="3200" dirty="0"/>
              <a:t>Faculty Rank </a:t>
            </a:r>
          </a:p>
          <a:p>
            <a:pPr marL="857250" lvl="1" indent="-457200"/>
            <a:r>
              <a:rPr lang="en-US" sz="3200" dirty="0"/>
              <a:t>Race/Ethnicity </a:t>
            </a:r>
          </a:p>
          <a:p>
            <a:pPr marL="857250" lvl="1" indent="-457200"/>
            <a:r>
              <a:rPr lang="en-US" sz="3200" dirty="0"/>
              <a:t>Gender</a:t>
            </a:r>
          </a:p>
          <a:p>
            <a:pPr marL="857250" lvl="1" indent="-457200"/>
            <a:r>
              <a:rPr lang="en-US" sz="3200" dirty="0"/>
              <a:t>Discipline</a:t>
            </a:r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5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C75B8-F008-9749-90B1-C7A9944AA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620000" cy="1143000"/>
          </a:xfrm>
        </p:spPr>
        <p:txBody>
          <a:bodyPr/>
          <a:lstStyle/>
          <a:p>
            <a:r>
              <a:rPr lang="en-US" sz="3600" dirty="0"/>
              <a:t>Let’s Remind Ourselves What BCC’s Faculty Demographics Are….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B1CD1-45BD-9148-B3C5-72EF938D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E883-AA91-40C4-95B4-2B8A57FDDECD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6517B4-1B00-CF45-AE76-DAA53E419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84"/>
          <a:stretch/>
        </p:blipFill>
        <p:spPr>
          <a:xfrm>
            <a:off x="1996339" y="1752600"/>
            <a:ext cx="4541722" cy="45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76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</TotalTime>
  <Words>1661</Words>
  <Application>Microsoft Macintosh PowerPoint</Application>
  <PresentationFormat>On-screen Show (4:3)</PresentationFormat>
  <Paragraphs>763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Cambria</vt:lpstr>
      <vt:lpstr>Times New Roman</vt:lpstr>
      <vt:lpstr>Adjacency</vt:lpstr>
      <vt:lpstr>Faculty Job Satisfaction Survey (COACHE)</vt:lpstr>
      <vt:lpstr>BCC COACHE Implementation Committee</vt:lpstr>
      <vt:lpstr>BCC 2019 COACHE Survey</vt:lpstr>
      <vt:lpstr>What is COACHE?</vt:lpstr>
      <vt:lpstr>What Topic Areas Did the  2019 Survey Investigate?   </vt:lpstr>
      <vt:lpstr>COACHE Survey Areas</vt:lpstr>
      <vt:lpstr>What Persons/Populations Can the Survey Tell Us About? </vt:lpstr>
      <vt:lpstr>Analytical Groups</vt:lpstr>
      <vt:lpstr>Let’s Remind Ourselves What BCC’s Faculty Demographics Are….</vt:lpstr>
      <vt:lpstr>BCC Faculty Demographics</vt:lpstr>
      <vt:lpstr>F/T Faculty Rank by Gender</vt:lpstr>
      <vt:lpstr>Tenured Faculty by Race/Ethnicity</vt:lpstr>
      <vt:lpstr>What Areas of Strength and Concern Were Identified?</vt:lpstr>
      <vt:lpstr>College-Wide Results</vt:lpstr>
      <vt:lpstr>Areas of Concern</vt:lpstr>
      <vt:lpstr>Overall Results* (high to low)</vt:lpstr>
      <vt:lpstr>Overall Results (continued)</vt:lpstr>
      <vt:lpstr>Overall Results (continued)</vt:lpstr>
      <vt:lpstr>What About Those Sub-Groups of BCC Faculty? </vt:lpstr>
      <vt:lpstr>Subgroup Results</vt:lpstr>
      <vt:lpstr>CUNY CC Comparisons</vt:lpstr>
      <vt:lpstr>How Do Our 2019 COACHE Results Compare to Our 2015 Findings?</vt:lpstr>
      <vt:lpstr>College-Wide Comparison with 2015</vt:lpstr>
      <vt:lpstr>Lower than 2015 COACHE</vt:lpstr>
      <vt:lpstr>Lower than 2015 (continued)</vt:lpstr>
      <vt:lpstr>Lower than 2015 (continued)</vt:lpstr>
      <vt:lpstr>What’s The Overall Good &amp; Bad News  Takeaways from This Survey?</vt:lpstr>
      <vt:lpstr>Best Aspects of BCC</vt:lpstr>
      <vt:lpstr>Worst Aspects of BCC</vt:lpstr>
      <vt:lpstr>PowerPoint Presentation</vt:lpstr>
      <vt:lpstr>The BCC Faculty &amp; Staff Survey</vt:lpstr>
      <vt:lpstr>PowerPoint Presentation</vt:lpstr>
      <vt:lpstr>The BCC Adjunct Survey</vt:lpstr>
      <vt:lpstr>The BCC Adjunct Survey</vt:lpstr>
      <vt:lpstr>The BCC Adjunct Survey</vt:lpstr>
      <vt:lpstr>Adjunct Faculty Satisfaction with Working Conditions</vt:lpstr>
      <vt:lpstr>Adjunct Faculty Satisfaction with Climate, Culture and Collegiality</vt:lpstr>
      <vt:lpstr>Adjunct Faculty Satisfaction with Support for Professional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Efthimiou</dc:creator>
  <cp:lastModifiedBy>Roni.Ben-nun81</cp:lastModifiedBy>
  <cp:revision>88</cp:revision>
  <dcterms:created xsi:type="dcterms:W3CDTF">2019-10-30T17:00:45Z</dcterms:created>
  <dcterms:modified xsi:type="dcterms:W3CDTF">2019-12-10T22:31:58Z</dcterms:modified>
</cp:coreProperties>
</file>