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5" r:id="rId2"/>
  </p:sldMasterIdLst>
  <p:notesMasterIdLst>
    <p:notesMasterId r:id="rId16"/>
  </p:notesMasterIdLst>
  <p:handoutMasterIdLst>
    <p:handoutMasterId r:id="rId17"/>
  </p:handoutMasterIdLst>
  <p:sldIdLst>
    <p:sldId id="275" r:id="rId3"/>
    <p:sldId id="304" r:id="rId4"/>
    <p:sldId id="305" r:id="rId5"/>
    <p:sldId id="308" r:id="rId6"/>
    <p:sldId id="315" r:id="rId7"/>
    <p:sldId id="310" r:id="rId8"/>
    <p:sldId id="323" r:id="rId9"/>
    <p:sldId id="326" r:id="rId10"/>
    <p:sldId id="325" r:id="rId11"/>
    <p:sldId id="318" r:id="rId12"/>
    <p:sldId id="313" r:id="rId13"/>
    <p:sldId id="321" r:id="rId14"/>
    <p:sldId id="273"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8" autoAdjust="0"/>
  </p:normalViewPr>
  <p:slideViewPr>
    <p:cSldViewPr snapToGrid="0">
      <p:cViewPr varScale="1">
        <p:scale>
          <a:sx n="87" d="100"/>
          <a:sy n="87" d="100"/>
        </p:scale>
        <p:origin x="198" y="84"/>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CY20 Response Profile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1"/>
          <c:order val="1"/>
          <c:tx>
            <c:strRef>
              <c:f>RATING!$E$1:$E$2</c:f>
              <c:strCache>
                <c:ptCount val="2"/>
                <c:pt idx="0">
                  <c:v>Responses</c:v>
                </c:pt>
                <c:pt idx="1">
                  <c:v>Pending</c:v>
                </c:pt>
              </c:strCache>
            </c:strRef>
          </c:tx>
          <c:spPr>
            <a:solidFill>
              <a:schemeClr val="accent2"/>
            </a:solidFill>
            <a:ln>
              <a:noFill/>
            </a:ln>
            <a:effectLst/>
          </c:spPr>
          <c:invertIfNegative val="0"/>
          <c:cat>
            <c:strRef>
              <c:f>RATING!$B$3:$B$13</c:f>
              <c:strCache>
                <c:ptCount val="11"/>
                <c:pt idx="0">
                  <c:v>EFFECTIVNESS AND EFFICIENCY </c:v>
                </c:pt>
                <c:pt idx="1">
                  <c:v>CASH RECEIPTS</c:v>
                </c:pt>
                <c:pt idx="2">
                  <c:v>IMPREST FUND (PETTY CASH)</c:v>
                </c:pt>
                <c:pt idx="3">
                  <c:v>BILLINGS AND RECEIVABLES </c:v>
                </c:pt>
                <c:pt idx="4">
                  <c:v>EXPENDITURES AND PAYABLES</c:v>
                </c:pt>
                <c:pt idx="5">
                  <c:v>INVENTORY</c:v>
                </c:pt>
                <c:pt idx="6">
                  <c:v>PAYROLL AND PERSONNEL</c:v>
                </c:pt>
                <c:pt idx="7">
                  <c:v>IT CONTROLS AND PROCEDURES</c:v>
                </c:pt>
                <c:pt idx="8">
                  <c:v>SINGLE AUDIT</c:v>
                </c:pt>
                <c:pt idx="9">
                  <c:v>LEASES, CONCESSIONS AND FRANCHISE</c:v>
                </c:pt>
                <c:pt idx="10">
                  <c:v>INTERNAL AUDIT FUNCTION</c:v>
                </c:pt>
              </c:strCache>
            </c:strRef>
          </c:cat>
          <c:val>
            <c:numRef>
              <c:f>RATING!$E$3:$E$14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2DED-45AF-8A7A-D77CDCC19E91}"/>
            </c:ext>
          </c:extLst>
        </c:ser>
        <c:ser>
          <c:idx val="2"/>
          <c:order val="2"/>
          <c:tx>
            <c:strRef>
              <c:f>RATING!$F$1:$F$2</c:f>
              <c:strCache>
                <c:ptCount val="2"/>
                <c:pt idx="0">
                  <c:v>Responses</c:v>
                </c:pt>
                <c:pt idx="1">
                  <c:v>Yes</c:v>
                </c:pt>
              </c:strCache>
            </c:strRef>
          </c:tx>
          <c:spPr>
            <a:solidFill>
              <a:schemeClr val="accent3"/>
            </a:solidFill>
            <a:ln>
              <a:noFill/>
            </a:ln>
            <a:effectLst/>
          </c:spPr>
          <c:invertIfNegative val="0"/>
          <c:cat>
            <c:strRef>
              <c:f>RATING!$B$3:$B$13</c:f>
              <c:strCache>
                <c:ptCount val="11"/>
                <c:pt idx="0">
                  <c:v>EFFECTIVNESS AND EFFICIENCY </c:v>
                </c:pt>
                <c:pt idx="1">
                  <c:v>CASH RECEIPTS</c:v>
                </c:pt>
                <c:pt idx="2">
                  <c:v>IMPREST FUND (PETTY CASH)</c:v>
                </c:pt>
                <c:pt idx="3">
                  <c:v>BILLINGS AND RECEIVABLES </c:v>
                </c:pt>
                <c:pt idx="4">
                  <c:v>EXPENDITURES AND PAYABLES</c:v>
                </c:pt>
                <c:pt idx="5">
                  <c:v>INVENTORY</c:v>
                </c:pt>
                <c:pt idx="6">
                  <c:v>PAYROLL AND PERSONNEL</c:v>
                </c:pt>
                <c:pt idx="7">
                  <c:v>IT CONTROLS AND PROCEDURES</c:v>
                </c:pt>
                <c:pt idx="8">
                  <c:v>SINGLE AUDIT</c:v>
                </c:pt>
                <c:pt idx="9">
                  <c:v>LEASES, CONCESSIONS AND FRANCHISE</c:v>
                </c:pt>
                <c:pt idx="10">
                  <c:v>INTERNAL AUDIT FUNCTION</c:v>
                </c:pt>
              </c:strCache>
            </c:strRef>
          </c:cat>
          <c:val>
            <c:numRef>
              <c:f>RATING!$F$3:$F$14</c:f>
              <c:numCache>
                <c:formatCode>General</c:formatCode>
                <c:ptCount val="12"/>
                <c:pt idx="0">
                  <c:v>40</c:v>
                </c:pt>
                <c:pt idx="1">
                  <c:v>24</c:v>
                </c:pt>
                <c:pt idx="2">
                  <c:v>0</c:v>
                </c:pt>
                <c:pt idx="3">
                  <c:v>11</c:v>
                </c:pt>
                <c:pt idx="4">
                  <c:v>38</c:v>
                </c:pt>
                <c:pt idx="5">
                  <c:v>22</c:v>
                </c:pt>
                <c:pt idx="6">
                  <c:v>26</c:v>
                </c:pt>
                <c:pt idx="7">
                  <c:v>75</c:v>
                </c:pt>
                <c:pt idx="8">
                  <c:v>8</c:v>
                </c:pt>
                <c:pt idx="9">
                  <c:v>0</c:v>
                </c:pt>
                <c:pt idx="10">
                  <c:v>9</c:v>
                </c:pt>
                <c:pt idx="11">
                  <c:v>253</c:v>
                </c:pt>
              </c:numCache>
            </c:numRef>
          </c:val>
          <c:extLst>
            <c:ext xmlns:c16="http://schemas.microsoft.com/office/drawing/2014/chart" uri="{C3380CC4-5D6E-409C-BE32-E72D297353CC}">
              <c16:uniqueId val="{00000001-2DED-45AF-8A7A-D77CDCC19E91}"/>
            </c:ext>
          </c:extLst>
        </c:ser>
        <c:ser>
          <c:idx val="3"/>
          <c:order val="3"/>
          <c:tx>
            <c:strRef>
              <c:f>RATING!$G$1:$G$2</c:f>
              <c:strCache>
                <c:ptCount val="2"/>
                <c:pt idx="0">
                  <c:v>Responses</c:v>
                </c:pt>
                <c:pt idx="1">
                  <c:v>No</c:v>
                </c:pt>
              </c:strCache>
            </c:strRef>
          </c:tx>
          <c:spPr>
            <a:solidFill>
              <a:schemeClr val="accent4"/>
            </a:solidFill>
            <a:ln>
              <a:noFill/>
            </a:ln>
            <a:effectLst/>
          </c:spPr>
          <c:invertIfNegative val="0"/>
          <c:cat>
            <c:strRef>
              <c:f>RATING!$B$3:$B$13</c:f>
              <c:strCache>
                <c:ptCount val="11"/>
                <c:pt idx="0">
                  <c:v>EFFECTIVNESS AND EFFICIENCY </c:v>
                </c:pt>
                <c:pt idx="1">
                  <c:v>CASH RECEIPTS</c:v>
                </c:pt>
                <c:pt idx="2">
                  <c:v>IMPREST FUND (PETTY CASH)</c:v>
                </c:pt>
                <c:pt idx="3">
                  <c:v>BILLINGS AND RECEIVABLES </c:v>
                </c:pt>
                <c:pt idx="4">
                  <c:v>EXPENDITURES AND PAYABLES</c:v>
                </c:pt>
                <c:pt idx="5">
                  <c:v>INVENTORY</c:v>
                </c:pt>
                <c:pt idx="6">
                  <c:v>PAYROLL AND PERSONNEL</c:v>
                </c:pt>
                <c:pt idx="7">
                  <c:v>IT CONTROLS AND PROCEDURES</c:v>
                </c:pt>
                <c:pt idx="8">
                  <c:v>SINGLE AUDIT</c:v>
                </c:pt>
                <c:pt idx="9">
                  <c:v>LEASES, CONCESSIONS AND FRANCHISE</c:v>
                </c:pt>
                <c:pt idx="10">
                  <c:v>INTERNAL AUDIT FUNCTION</c:v>
                </c:pt>
              </c:strCache>
            </c:strRef>
          </c:cat>
          <c:val>
            <c:numRef>
              <c:f>RATING!$G$3:$G$14</c:f>
              <c:numCache>
                <c:formatCode>General</c:formatCode>
                <c:ptCount val="12"/>
                <c:pt idx="0">
                  <c:v>0</c:v>
                </c:pt>
                <c:pt idx="1">
                  <c:v>0</c:v>
                </c:pt>
                <c:pt idx="2">
                  <c:v>0</c:v>
                </c:pt>
                <c:pt idx="3">
                  <c:v>0</c:v>
                </c:pt>
                <c:pt idx="4">
                  <c:v>2</c:v>
                </c:pt>
                <c:pt idx="5">
                  <c:v>1</c:v>
                </c:pt>
                <c:pt idx="6">
                  <c:v>0</c:v>
                </c:pt>
                <c:pt idx="7">
                  <c:v>19</c:v>
                </c:pt>
                <c:pt idx="8">
                  <c:v>0</c:v>
                </c:pt>
                <c:pt idx="9">
                  <c:v>0</c:v>
                </c:pt>
                <c:pt idx="10">
                  <c:v>0</c:v>
                </c:pt>
                <c:pt idx="11">
                  <c:v>22</c:v>
                </c:pt>
              </c:numCache>
            </c:numRef>
          </c:val>
          <c:extLst>
            <c:ext xmlns:c16="http://schemas.microsoft.com/office/drawing/2014/chart" uri="{C3380CC4-5D6E-409C-BE32-E72D297353CC}">
              <c16:uniqueId val="{00000002-2DED-45AF-8A7A-D77CDCC19E91}"/>
            </c:ext>
          </c:extLst>
        </c:ser>
        <c:ser>
          <c:idx val="4"/>
          <c:order val="4"/>
          <c:tx>
            <c:strRef>
              <c:f>RATING!$H$1:$H$2</c:f>
              <c:strCache>
                <c:ptCount val="2"/>
                <c:pt idx="0">
                  <c:v>Responses</c:v>
                </c:pt>
                <c:pt idx="1">
                  <c:v>Partial Compliance</c:v>
                </c:pt>
              </c:strCache>
            </c:strRef>
          </c:tx>
          <c:spPr>
            <a:solidFill>
              <a:schemeClr val="accent5"/>
            </a:solidFill>
            <a:ln>
              <a:noFill/>
            </a:ln>
            <a:effectLst/>
          </c:spPr>
          <c:invertIfNegative val="0"/>
          <c:cat>
            <c:strRef>
              <c:f>RATING!$B$3:$B$13</c:f>
              <c:strCache>
                <c:ptCount val="11"/>
                <c:pt idx="0">
                  <c:v>EFFECTIVNESS AND EFFICIENCY </c:v>
                </c:pt>
                <c:pt idx="1">
                  <c:v>CASH RECEIPTS</c:v>
                </c:pt>
                <c:pt idx="2">
                  <c:v>IMPREST FUND (PETTY CASH)</c:v>
                </c:pt>
                <c:pt idx="3">
                  <c:v>BILLINGS AND RECEIVABLES </c:v>
                </c:pt>
                <c:pt idx="4">
                  <c:v>EXPENDITURES AND PAYABLES</c:v>
                </c:pt>
                <c:pt idx="5">
                  <c:v>INVENTORY</c:v>
                </c:pt>
                <c:pt idx="6">
                  <c:v>PAYROLL AND PERSONNEL</c:v>
                </c:pt>
                <c:pt idx="7">
                  <c:v>IT CONTROLS AND PROCEDURES</c:v>
                </c:pt>
                <c:pt idx="8">
                  <c:v>SINGLE AUDIT</c:v>
                </c:pt>
                <c:pt idx="9">
                  <c:v>LEASES, CONCESSIONS AND FRANCHISE</c:v>
                </c:pt>
                <c:pt idx="10">
                  <c:v>INTERNAL AUDIT FUNCTION</c:v>
                </c:pt>
              </c:strCache>
            </c:strRef>
          </c:cat>
          <c:val>
            <c:numRef>
              <c:f>RATING!$H$3:$H$14</c:f>
              <c:numCache>
                <c:formatCode>General</c:formatCode>
                <c:ptCount val="12"/>
                <c:pt idx="0">
                  <c:v>0</c:v>
                </c:pt>
                <c:pt idx="1">
                  <c:v>0</c:v>
                </c:pt>
                <c:pt idx="2">
                  <c:v>0</c:v>
                </c:pt>
                <c:pt idx="3">
                  <c:v>0</c:v>
                </c:pt>
                <c:pt idx="4">
                  <c:v>0</c:v>
                </c:pt>
                <c:pt idx="5">
                  <c:v>0</c:v>
                </c:pt>
                <c:pt idx="6">
                  <c:v>4</c:v>
                </c:pt>
                <c:pt idx="7">
                  <c:v>12</c:v>
                </c:pt>
                <c:pt idx="8">
                  <c:v>0</c:v>
                </c:pt>
                <c:pt idx="9">
                  <c:v>0</c:v>
                </c:pt>
                <c:pt idx="10">
                  <c:v>0</c:v>
                </c:pt>
                <c:pt idx="11">
                  <c:v>16</c:v>
                </c:pt>
              </c:numCache>
            </c:numRef>
          </c:val>
          <c:extLst>
            <c:ext xmlns:c16="http://schemas.microsoft.com/office/drawing/2014/chart" uri="{C3380CC4-5D6E-409C-BE32-E72D297353CC}">
              <c16:uniqueId val="{00000003-2DED-45AF-8A7A-D77CDCC19E91}"/>
            </c:ext>
          </c:extLst>
        </c:ser>
        <c:ser>
          <c:idx val="5"/>
          <c:order val="5"/>
          <c:tx>
            <c:strRef>
              <c:f>RATING!$I$1:$I$2</c:f>
              <c:strCache>
                <c:ptCount val="2"/>
                <c:pt idx="0">
                  <c:v>Responses</c:v>
                </c:pt>
                <c:pt idx="1">
                  <c:v>Not Applicable</c:v>
                </c:pt>
              </c:strCache>
            </c:strRef>
          </c:tx>
          <c:spPr>
            <a:solidFill>
              <a:schemeClr val="accent6"/>
            </a:solidFill>
            <a:ln>
              <a:noFill/>
            </a:ln>
            <a:effectLst/>
          </c:spPr>
          <c:invertIfNegative val="0"/>
          <c:cat>
            <c:strRef>
              <c:f>RATING!$B$3:$B$13</c:f>
              <c:strCache>
                <c:ptCount val="11"/>
                <c:pt idx="0">
                  <c:v>EFFECTIVNESS AND EFFICIENCY </c:v>
                </c:pt>
                <c:pt idx="1">
                  <c:v>CASH RECEIPTS</c:v>
                </c:pt>
                <c:pt idx="2">
                  <c:v>IMPREST FUND (PETTY CASH)</c:v>
                </c:pt>
                <c:pt idx="3">
                  <c:v>BILLINGS AND RECEIVABLES </c:v>
                </c:pt>
                <c:pt idx="4">
                  <c:v>EXPENDITURES AND PAYABLES</c:v>
                </c:pt>
                <c:pt idx="5">
                  <c:v>INVENTORY</c:v>
                </c:pt>
                <c:pt idx="6">
                  <c:v>PAYROLL AND PERSONNEL</c:v>
                </c:pt>
                <c:pt idx="7">
                  <c:v>IT CONTROLS AND PROCEDURES</c:v>
                </c:pt>
                <c:pt idx="8">
                  <c:v>SINGLE AUDIT</c:v>
                </c:pt>
                <c:pt idx="9">
                  <c:v>LEASES, CONCESSIONS AND FRANCHISE</c:v>
                </c:pt>
                <c:pt idx="10">
                  <c:v>INTERNAL AUDIT FUNCTION</c:v>
                </c:pt>
              </c:strCache>
            </c:strRef>
          </c:cat>
          <c:val>
            <c:numRef>
              <c:f>RATING!$I$3:$I$14</c:f>
              <c:numCache>
                <c:formatCode>General</c:formatCode>
                <c:ptCount val="12"/>
                <c:pt idx="0">
                  <c:v>2</c:v>
                </c:pt>
                <c:pt idx="1">
                  <c:v>6</c:v>
                </c:pt>
                <c:pt idx="2">
                  <c:v>14</c:v>
                </c:pt>
                <c:pt idx="3">
                  <c:v>6</c:v>
                </c:pt>
                <c:pt idx="4">
                  <c:v>11</c:v>
                </c:pt>
                <c:pt idx="5">
                  <c:v>2</c:v>
                </c:pt>
                <c:pt idx="6">
                  <c:v>1</c:v>
                </c:pt>
                <c:pt idx="7">
                  <c:v>40</c:v>
                </c:pt>
                <c:pt idx="8">
                  <c:v>11</c:v>
                </c:pt>
                <c:pt idx="9">
                  <c:v>14</c:v>
                </c:pt>
                <c:pt idx="10">
                  <c:v>38</c:v>
                </c:pt>
                <c:pt idx="11">
                  <c:v>145</c:v>
                </c:pt>
              </c:numCache>
            </c:numRef>
          </c:val>
          <c:extLst>
            <c:ext xmlns:c16="http://schemas.microsoft.com/office/drawing/2014/chart" uri="{C3380CC4-5D6E-409C-BE32-E72D297353CC}">
              <c16:uniqueId val="{00000004-2DED-45AF-8A7A-D77CDCC19E91}"/>
            </c:ext>
          </c:extLst>
        </c:ser>
        <c:dLbls>
          <c:showLegendKey val="0"/>
          <c:showVal val="0"/>
          <c:showCatName val="0"/>
          <c:showSerName val="0"/>
          <c:showPercent val="0"/>
          <c:showBubbleSize val="0"/>
        </c:dLbls>
        <c:gapWidth val="150"/>
        <c:overlap val="100"/>
        <c:axId val="372060895"/>
        <c:axId val="372061311"/>
        <c:extLst>
          <c:ext xmlns:c15="http://schemas.microsoft.com/office/drawing/2012/chart" uri="{02D57815-91ED-43cb-92C2-25804820EDAC}">
            <c15:filteredBarSeries>
              <c15:ser>
                <c:idx val="0"/>
                <c:order val="0"/>
                <c:tx>
                  <c:strRef>
                    <c:extLst>
                      <c:ext uri="{02D57815-91ED-43cb-92C2-25804820EDAC}">
                        <c15:formulaRef>
                          <c15:sqref>RATING!$D$1:$D$2</c15:sqref>
                        </c15:formulaRef>
                      </c:ext>
                    </c:extLst>
                    <c:strCache>
                      <c:ptCount val="2"/>
                      <c:pt idx="0">
                        <c:v>Number of Questions</c:v>
                      </c:pt>
                    </c:strCache>
                  </c:strRef>
                </c:tx>
                <c:spPr>
                  <a:solidFill>
                    <a:schemeClr val="accent1"/>
                  </a:solidFill>
                  <a:ln>
                    <a:noFill/>
                  </a:ln>
                  <a:effectLst/>
                </c:spPr>
                <c:invertIfNegative val="0"/>
                <c:cat>
                  <c:strRef>
                    <c:extLst>
                      <c:ext uri="{02D57815-91ED-43cb-92C2-25804820EDAC}">
                        <c15:formulaRef>
                          <c15:sqref>RATING!$B$3:$B$13</c15:sqref>
                        </c15:formulaRef>
                      </c:ext>
                    </c:extLst>
                    <c:strCache>
                      <c:ptCount val="11"/>
                      <c:pt idx="0">
                        <c:v>EFFECTIVNESS AND EFFICIENCY </c:v>
                      </c:pt>
                      <c:pt idx="1">
                        <c:v>CASH RECEIPTS</c:v>
                      </c:pt>
                      <c:pt idx="2">
                        <c:v>IMPREST FUND (PETTY CASH)</c:v>
                      </c:pt>
                      <c:pt idx="3">
                        <c:v>BILLINGS AND RECEIVABLES </c:v>
                      </c:pt>
                      <c:pt idx="4">
                        <c:v>EXPENDITURES AND PAYABLES</c:v>
                      </c:pt>
                      <c:pt idx="5">
                        <c:v>INVENTORY</c:v>
                      </c:pt>
                      <c:pt idx="6">
                        <c:v>PAYROLL AND PERSONNEL</c:v>
                      </c:pt>
                      <c:pt idx="7">
                        <c:v>IT CONTROLS AND PROCEDURES</c:v>
                      </c:pt>
                      <c:pt idx="8">
                        <c:v>SINGLE AUDIT</c:v>
                      </c:pt>
                      <c:pt idx="9">
                        <c:v>LEASES, CONCESSIONS AND FRANCHISE</c:v>
                      </c:pt>
                      <c:pt idx="10">
                        <c:v>INTERNAL AUDIT FUNCTION</c:v>
                      </c:pt>
                    </c:strCache>
                  </c:strRef>
                </c:cat>
                <c:val>
                  <c:numRef>
                    <c:extLst>
                      <c:ext uri="{02D57815-91ED-43cb-92C2-25804820EDAC}">
                        <c15:formulaRef>
                          <c15:sqref>RATING!$D$3:$D$14</c15:sqref>
                        </c15:formulaRef>
                      </c:ext>
                    </c:extLst>
                    <c:numCache>
                      <c:formatCode>General</c:formatCode>
                      <c:ptCount val="12"/>
                      <c:pt idx="0">
                        <c:v>42</c:v>
                      </c:pt>
                      <c:pt idx="1">
                        <c:v>30</c:v>
                      </c:pt>
                      <c:pt idx="2">
                        <c:v>14</c:v>
                      </c:pt>
                      <c:pt idx="3">
                        <c:v>17</c:v>
                      </c:pt>
                      <c:pt idx="4">
                        <c:v>51</c:v>
                      </c:pt>
                      <c:pt idx="5">
                        <c:v>25</c:v>
                      </c:pt>
                      <c:pt idx="6">
                        <c:v>31</c:v>
                      </c:pt>
                      <c:pt idx="7">
                        <c:v>148</c:v>
                      </c:pt>
                      <c:pt idx="8">
                        <c:v>19</c:v>
                      </c:pt>
                      <c:pt idx="9">
                        <c:v>14</c:v>
                      </c:pt>
                      <c:pt idx="10">
                        <c:v>47</c:v>
                      </c:pt>
                      <c:pt idx="11">
                        <c:v>438</c:v>
                      </c:pt>
                    </c:numCache>
                  </c:numRef>
                </c:val>
                <c:extLst>
                  <c:ext xmlns:c16="http://schemas.microsoft.com/office/drawing/2014/chart" uri="{C3380CC4-5D6E-409C-BE32-E72D297353CC}">
                    <c16:uniqueId val="{00000005-2DED-45AF-8A7A-D77CDCC19E9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RATING!$J$1:$J$2</c15:sqref>
                        </c15:formulaRef>
                      </c:ext>
                    </c:extLst>
                    <c:strCache>
                      <c:ptCount val="2"/>
                      <c:pt idx="0">
                        <c:v>Responses</c:v>
                      </c:pt>
                      <c:pt idx="1">
                        <c:v>Not Sure</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RATING!$B$3:$B$13</c15:sqref>
                        </c15:formulaRef>
                      </c:ext>
                    </c:extLst>
                    <c:strCache>
                      <c:ptCount val="11"/>
                      <c:pt idx="0">
                        <c:v>EFFECTIVNESS AND EFFICIENCY </c:v>
                      </c:pt>
                      <c:pt idx="1">
                        <c:v>CASH RECEIPTS</c:v>
                      </c:pt>
                      <c:pt idx="2">
                        <c:v>IMPREST FUND (PETTY CASH)</c:v>
                      </c:pt>
                      <c:pt idx="3">
                        <c:v>BILLINGS AND RECEIVABLES </c:v>
                      </c:pt>
                      <c:pt idx="4">
                        <c:v>EXPENDITURES AND PAYABLES</c:v>
                      </c:pt>
                      <c:pt idx="5">
                        <c:v>INVENTORY</c:v>
                      </c:pt>
                      <c:pt idx="6">
                        <c:v>PAYROLL AND PERSONNEL</c:v>
                      </c:pt>
                      <c:pt idx="7">
                        <c:v>IT CONTROLS AND PROCEDURES</c:v>
                      </c:pt>
                      <c:pt idx="8">
                        <c:v>SINGLE AUDIT</c:v>
                      </c:pt>
                      <c:pt idx="9">
                        <c:v>LEASES, CONCESSIONS AND FRANCHISE</c:v>
                      </c:pt>
                      <c:pt idx="10">
                        <c:v>INTERNAL AUDIT FUNCTION</c:v>
                      </c:pt>
                    </c:strCache>
                  </c:strRef>
                </c:cat>
                <c:val>
                  <c:numRef>
                    <c:extLst xmlns:c15="http://schemas.microsoft.com/office/drawing/2012/chart">
                      <c:ext xmlns:c15="http://schemas.microsoft.com/office/drawing/2012/chart" uri="{02D57815-91ED-43cb-92C2-25804820EDAC}">
                        <c15:formulaRef>
                          <c15:sqref>RATING!$J$3:$J$14</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6-2DED-45AF-8A7A-D77CDCC19E91}"/>
                  </c:ext>
                </c:extLst>
              </c15:ser>
            </c15:filteredBarSeries>
          </c:ext>
        </c:extLst>
      </c:barChart>
      <c:catAx>
        <c:axId val="372060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061311"/>
        <c:crosses val="autoZero"/>
        <c:auto val="1"/>
        <c:lblAlgn val="ctr"/>
        <c:lblOffset val="100"/>
        <c:noMultiLvlLbl val="0"/>
      </c:catAx>
      <c:valAx>
        <c:axId val="3720613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0608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Directive #1 Results:</a:t>
            </a:r>
            <a:r>
              <a:rPr lang="en-US" baseline="0"/>
              <a:t> 2017 vs 2020</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Sheet3!$B$1</c:f>
              <c:strCache>
                <c:ptCount val="1"/>
                <c:pt idx="0">
                  <c:v>Pending</c:v>
                </c:pt>
              </c:strCache>
            </c:strRef>
          </c:tx>
          <c:spPr>
            <a:solidFill>
              <a:schemeClr val="accent1"/>
            </a:solidFill>
            <a:ln>
              <a:noFill/>
            </a:ln>
            <a:effectLst/>
          </c:spPr>
          <c:invertIfNegative val="0"/>
          <c:cat>
            <c:strRef>
              <c:f>Sheet3!$A$2:$A$23</c:f>
              <c:strCache>
                <c:ptCount val="22"/>
                <c:pt idx="0">
                  <c:v>EFFECTIVNESS AND EFFICIENCY (2017)</c:v>
                </c:pt>
                <c:pt idx="1">
                  <c:v>EFFECTIVNESS AND EFFICIENCY (2020)</c:v>
                </c:pt>
                <c:pt idx="2">
                  <c:v>CASH RECEIPTS (2017)</c:v>
                </c:pt>
                <c:pt idx="3">
                  <c:v>CASH RECEIPTS (2020)</c:v>
                </c:pt>
                <c:pt idx="4">
                  <c:v>IMPREST FUND (PETTY CASH) (2017)</c:v>
                </c:pt>
                <c:pt idx="5">
                  <c:v>IMPREST FUND (PETTY CASH) (2020)</c:v>
                </c:pt>
                <c:pt idx="6">
                  <c:v>BILLINGS AND RECEIVABLES (2017)</c:v>
                </c:pt>
                <c:pt idx="7">
                  <c:v>BILLINGS AND RECEIVABLES (2020)</c:v>
                </c:pt>
                <c:pt idx="8">
                  <c:v>EXPENDITURES AND PAYABLES (2017)</c:v>
                </c:pt>
                <c:pt idx="9">
                  <c:v>EXPENDITURES AND PAYABLES (2020)</c:v>
                </c:pt>
                <c:pt idx="10">
                  <c:v>INVENTORY (2017)</c:v>
                </c:pt>
                <c:pt idx="11">
                  <c:v>INVENTORY (2020)</c:v>
                </c:pt>
                <c:pt idx="12">
                  <c:v>PAYROLL AND PERSONNEL (2017)</c:v>
                </c:pt>
                <c:pt idx="13">
                  <c:v>PAYROLL AND PERSONNEL (2020)</c:v>
                </c:pt>
                <c:pt idx="14">
                  <c:v>IT CONTROLS AND PROCEDURES (2017)</c:v>
                </c:pt>
                <c:pt idx="15">
                  <c:v>IT CONTROLS AND PROCEDURES (2020)</c:v>
                </c:pt>
                <c:pt idx="16">
                  <c:v>SINGLE AUDIT (2017)</c:v>
                </c:pt>
                <c:pt idx="17">
                  <c:v>SINGLE AUDIT (2020)</c:v>
                </c:pt>
                <c:pt idx="18">
                  <c:v>LEASES, CONCESSIONS AND FRANCHISE (2017)</c:v>
                </c:pt>
                <c:pt idx="19">
                  <c:v>LEASES, CONCESSIONS AND FRANCHISE (2020)</c:v>
                </c:pt>
                <c:pt idx="20">
                  <c:v>INTERNAL AUDIT FUNCTION (2017)</c:v>
                </c:pt>
                <c:pt idx="21">
                  <c:v>INTERNAL AUDIT FUNCTION (2020)</c:v>
                </c:pt>
              </c:strCache>
            </c:strRef>
          </c:cat>
          <c:val>
            <c:numRef>
              <c:f>Sheet3!$B$2:$B$23</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0-6573-47CB-A6D8-5258BC29F67B}"/>
            </c:ext>
          </c:extLst>
        </c:ser>
        <c:ser>
          <c:idx val="1"/>
          <c:order val="1"/>
          <c:tx>
            <c:strRef>
              <c:f>Sheet3!$C$1</c:f>
              <c:strCache>
                <c:ptCount val="1"/>
                <c:pt idx="0">
                  <c:v>Yes</c:v>
                </c:pt>
              </c:strCache>
            </c:strRef>
          </c:tx>
          <c:spPr>
            <a:solidFill>
              <a:schemeClr val="accent2"/>
            </a:solidFill>
            <a:ln>
              <a:noFill/>
            </a:ln>
            <a:effectLst/>
          </c:spPr>
          <c:invertIfNegative val="0"/>
          <c:cat>
            <c:strRef>
              <c:f>Sheet3!$A$2:$A$23</c:f>
              <c:strCache>
                <c:ptCount val="22"/>
                <c:pt idx="0">
                  <c:v>EFFECTIVNESS AND EFFICIENCY (2017)</c:v>
                </c:pt>
                <c:pt idx="1">
                  <c:v>EFFECTIVNESS AND EFFICIENCY (2020)</c:v>
                </c:pt>
                <c:pt idx="2">
                  <c:v>CASH RECEIPTS (2017)</c:v>
                </c:pt>
                <c:pt idx="3">
                  <c:v>CASH RECEIPTS (2020)</c:v>
                </c:pt>
                <c:pt idx="4">
                  <c:v>IMPREST FUND (PETTY CASH) (2017)</c:v>
                </c:pt>
                <c:pt idx="5">
                  <c:v>IMPREST FUND (PETTY CASH) (2020)</c:v>
                </c:pt>
                <c:pt idx="6">
                  <c:v>BILLINGS AND RECEIVABLES (2017)</c:v>
                </c:pt>
                <c:pt idx="7">
                  <c:v>BILLINGS AND RECEIVABLES (2020)</c:v>
                </c:pt>
                <c:pt idx="8">
                  <c:v>EXPENDITURES AND PAYABLES (2017)</c:v>
                </c:pt>
                <c:pt idx="9">
                  <c:v>EXPENDITURES AND PAYABLES (2020)</c:v>
                </c:pt>
                <c:pt idx="10">
                  <c:v>INVENTORY (2017)</c:v>
                </c:pt>
                <c:pt idx="11">
                  <c:v>INVENTORY (2020)</c:v>
                </c:pt>
                <c:pt idx="12">
                  <c:v>PAYROLL AND PERSONNEL (2017)</c:v>
                </c:pt>
                <c:pt idx="13">
                  <c:v>PAYROLL AND PERSONNEL (2020)</c:v>
                </c:pt>
                <c:pt idx="14">
                  <c:v>IT CONTROLS AND PROCEDURES (2017)</c:v>
                </c:pt>
                <c:pt idx="15">
                  <c:v>IT CONTROLS AND PROCEDURES (2020)</c:v>
                </c:pt>
                <c:pt idx="16">
                  <c:v>SINGLE AUDIT (2017)</c:v>
                </c:pt>
                <c:pt idx="17">
                  <c:v>SINGLE AUDIT (2020)</c:v>
                </c:pt>
                <c:pt idx="18">
                  <c:v>LEASES, CONCESSIONS AND FRANCHISE (2017)</c:v>
                </c:pt>
                <c:pt idx="19">
                  <c:v>LEASES, CONCESSIONS AND FRANCHISE (2020)</c:v>
                </c:pt>
                <c:pt idx="20">
                  <c:v>INTERNAL AUDIT FUNCTION (2017)</c:v>
                </c:pt>
                <c:pt idx="21">
                  <c:v>INTERNAL AUDIT FUNCTION (2020)</c:v>
                </c:pt>
              </c:strCache>
            </c:strRef>
          </c:cat>
          <c:val>
            <c:numRef>
              <c:f>Sheet3!$C$2:$C$23</c:f>
              <c:numCache>
                <c:formatCode>General</c:formatCode>
                <c:ptCount val="22"/>
                <c:pt idx="0">
                  <c:v>40</c:v>
                </c:pt>
                <c:pt idx="1">
                  <c:v>40</c:v>
                </c:pt>
                <c:pt idx="2">
                  <c:v>24</c:v>
                </c:pt>
                <c:pt idx="3">
                  <c:v>24</c:v>
                </c:pt>
                <c:pt idx="4">
                  <c:v>14</c:v>
                </c:pt>
                <c:pt idx="5">
                  <c:v>0</c:v>
                </c:pt>
                <c:pt idx="6">
                  <c:v>10</c:v>
                </c:pt>
                <c:pt idx="7">
                  <c:v>11</c:v>
                </c:pt>
                <c:pt idx="8">
                  <c:v>29</c:v>
                </c:pt>
                <c:pt idx="9">
                  <c:v>38</c:v>
                </c:pt>
                <c:pt idx="10">
                  <c:v>22</c:v>
                </c:pt>
                <c:pt idx="11">
                  <c:v>22</c:v>
                </c:pt>
                <c:pt idx="12">
                  <c:v>29</c:v>
                </c:pt>
                <c:pt idx="13">
                  <c:v>26</c:v>
                </c:pt>
                <c:pt idx="14">
                  <c:v>82</c:v>
                </c:pt>
                <c:pt idx="15">
                  <c:v>75</c:v>
                </c:pt>
                <c:pt idx="16">
                  <c:v>9</c:v>
                </c:pt>
                <c:pt idx="17">
                  <c:v>8</c:v>
                </c:pt>
                <c:pt idx="18">
                  <c:v>0</c:v>
                </c:pt>
                <c:pt idx="19">
                  <c:v>0</c:v>
                </c:pt>
                <c:pt idx="20">
                  <c:v>9</c:v>
                </c:pt>
                <c:pt idx="21">
                  <c:v>9</c:v>
                </c:pt>
              </c:numCache>
            </c:numRef>
          </c:val>
          <c:extLst>
            <c:ext xmlns:c16="http://schemas.microsoft.com/office/drawing/2014/chart" uri="{C3380CC4-5D6E-409C-BE32-E72D297353CC}">
              <c16:uniqueId val="{00000001-6573-47CB-A6D8-5258BC29F67B}"/>
            </c:ext>
          </c:extLst>
        </c:ser>
        <c:ser>
          <c:idx val="2"/>
          <c:order val="2"/>
          <c:tx>
            <c:strRef>
              <c:f>Sheet3!$D$1</c:f>
              <c:strCache>
                <c:ptCount val="1"/>
                <c:pt idx="0">
                  <c:v>No</c:v>
                </c:pt>
              </c:strCache>
            </c:strRef>
          </c:tx>
          <c:spPr>
            <a:solidFill>
              <a:schemeClr val="accent3"/>
            </a:solidFill>
            <a:ln>
              <a:noFill/>
            </a:ln>
            <a:effectLst/>
          </c:spPr>
          <c:invertIfNegative val="0"/>
          <c:cat>
            <c:strRef>
              <c:f>Sheet3!$A$2:$A$23</c:f>
              <c:strCache>
                <c:ptCount val="22"/>
                <c:pt idx="0">
                  <c:v>EFFECTIVNESS AND EFFICIENCY (2017)</c:v>
                </c:pt>
                <c:pt idx="1">
                  <c:v>EFFECTIVNESS AND EFFICIENCY (2020)</c:v>
                </c:pt>
                <c:pt idx="2">
                  <c:v>CASH RECEIPTS (2017)</c:v>
                </c:pt>
                <c:pt idx="3">
                  <c:v>CASH RECEIPTS (2020)</c:v>
                </c:pt>
                <c:pt idx="4">
                  <c:v>IMPREST FUND (PETTY CASH) (2017)</c:v>
                </c:pt>
                <c:pt idx="5">
                  <c:v>IMPREST FUND (PETTY CASH) (2020)</c:v>
                </c:pt>
                <c:pt idx="6">
                  <c:v>BILLINGS AND RECEIVABLES (2017)</c:v>
                </c:pt>
                <c:pt idx="7">
                  <c:v>BILLINGS AND RECEIVABLES (2020)</c:v>
                </c:pt>
                <c:pt idx="8">
                  <c:v>EXPENDITURES AND PAYABLES (2017)</c:v>
                </c:pt>
                <c:pt idx="9">
                  <c:v>EXPENDITURES AND PAYABLES (2020)</c:v>
                </c:pt>
                <c:pt idx="10">
                  <c:v>INVENTORY (2017)</c:v>
                </c:pt>
                <c:pt idx="11">
                  <c:v>INVENTORY (2020)</c:v>
                </c:pt>
                <c:pt idx="12">
                  <c:v>PAYROLL AND PERSONNEL (2017)</c:v>
                </c:pt>
                <c:pt idx="13">
                  <c:v>PAYROLL AND PERSONNEL (2020)</c:v>
                </c:pt>
                <c:pt idx="14">
                  <c:v>IT CONTROLS AND PROCEDURES (2017)</c:v>
                </c:pt>
                <c:pt idx="15">
                  <c:v>IT CONTROLS AND PROCEDURES (2020)</c:v>
                </c:pt>
                <c:pt idx="16">
                  <c:v>SINGLE AUDIT (2017)</c:v>
                </c:pt>
                <c:pt idx="17">
                  <c:v>SINGLE AUDIT (2020)</c:v>
                </c:pt>
                <c:pt idx="18">
                  <c:v>LEASES, CONCESSIONS AND FRANCHISE (2017)</c:v>
                </c:pt>
                <c:pt idx="19">
                  <c:v>LEASES, CONCESSIONS AND FRANCHISE (2020)</c:v>
                </c:pt>
                <c:pt idx="20">
                  <c:v>INTERNAL AUDIT FUNCTION (2017)</c:v>
                </c:pt>
                <c:pt idx="21">
                  <c:v>INTERNAL AUDIT FUNCTION (2020)</c:v>
                </c:pt>
              </c:strCache>
            </c:strRef>
          </c:cat>
          <c:val>
            <c:numRef>
              <c:f>Sheet3!$D$2:$D$23</c:f>
              <c:numCache>
                <c:formatCode>General</c:formatCode>
                <c:ptCount val="22"/>
                <c:pt idx="0">
                  <c:v>0</c:v>
                </c:pt>
                <c:pt idx="1">
                  <c:v>0</c:v>
                </c:pt>
                <c:pt idx="2">
                  <c:v>0</c:v>
                </c:pt>
                <c:pt idx="3">
                  <c:v>0</c:v>
                </c:pt>
                <c:pt idx="4">
                  <c:v>0</c:v>
                </c:pt>
                <c:pt idx="5">
                  <c:v>0</c:v>
                </c:pt>
                <c:pt idx="6">
                  <c:v>0</c:v>
                </c:pt>
                <c:pt idx="7">
                  <c:v>0</c:v>
                </c:pt>
                <c:pt idx="8">
                  <c:v>0</c:v>
                </c:pt>
                <c:pt idx="9">
                  <c:v>2</c:v>
                </c:pt>
                <c:pt idx="10">
                  <c:v>0</c:v>
                </c:pt>
                <c:pt idx="11">
                  <c:v>1</c:v>
                </c:pt>
                <c:pt idx="12">
                  <c:v>0</c:v>
                </c:pt>
                <c:pt idx="13">
                  <c:v>0</c:v>
                </c:pt>
                <c:pt idx="14">
                  <c:v>18</c:v>
                </c:pt>
                <c:pt idx="15">
                  <c:v>19</c:v>
                </c:pt>
                <c:pt idx="16">
                  <c:v>0</c:v>
                </c:pt>
                <c:pt idx="17">
                  <c:v>0</c:v>
                </c:pt>
                <c:pt idx="18">
                  <c:v>0</c:v>
                </c:pt>
                <c:pt idx="19">
                  <c:v>0</c:v>
                </c:pt>
                <c:pt idx="20">
                  <c:v>0</c:v>
                </c:pt>
                <c:pt idx="21">
                  <c:v>0</c:v>
                </c:pt>
              </c:numCache>
            </c:numRef>
          </c:val>
          <c:extLst>
            <c:ext xmlns:c16="http://schemas.microsoft.com/office/drawing/2014/chart" uri="{C3380CC4-5D6E-409C-BE32-E72D297353CC}">
              <c16:uniqueId val="{00000002-6573-47CB-A6D8-5258BC29F67B}"/>
            </c:ext>
          </c:extLst>
        </c:ser>
        <c:ser>
          <c:idx val="3"/>
          <c:order val="3"/>
          <c:tx>
            <c:strRef>
              <c:f>Sheet3!$E$1</c:f>
              <c:strCache>
                <c:ptCount val="1"/>
                <c:pt idx="0">
                  <c:v>Partial Compliance</c:v>
                </c:pt>
              </c:strCache>
            </c:strRef>
          </c:tx>
          <c:spPr>
            <a:solidFill>
              <a:schemeClr val="accent4"/>
            </a:solidFill>
            <a:ln>
              <a:noFill/>
            </a:ln>
            <a:effectLst/>
          </c:spPr>
          <c:invertIfNegative val="0"/>
          <c:cat>
            <c:strRef>
              <c:f>Sheet3!$A$2:$A$23</c:f>
              <c:strCache>
                <c:ptCount val="22"/>
                <c:pt idx="0">
                  <c:v>EFFECTIVNESS AND EFFICIENCY (2017)</c:v>
                </c:pt>
                <c:pt idx="1">
                  <c:v>EFFECTIVNESS AND EFFICIENCY (2020)</c:v>
                </c:pt>
                <c:pt idx="2">
                  <c:v>CASH RECEIPTS (2017)</c:v>
                </c:pt>
                <c:pt idx="3">
                  <c:v>CASH RECEIPTS (2020)</c:v>
                </c:pt>
                <c:pt idx="4">
                  <c:v>IMPREST FUND (PETTY CASH) (2017)</c:v>
                </c:pt>
                <c:pt idx="5">
                  <c:v>IMPREST FUND (PETTY CASH) (2020)</c:v>
                </c:pt>
                <c:pt idx="6">
                  <c:v>BILLINGS AND RECEIVABLES (2017)</c:v>
                </c:pt>
                <c:pt idx="7">
                  <c:v>BILLINGS AND RECEIVABLES (2020)</c:v>
                </c:pt>
                <c:pt idx="8">
                  <c:v>EXPENDITURES AND PAYABLES (2017)</c:v>
                </c:pt>
                <c:pt idx="9">
                  <c:v>EXPENDITURES AND PAYABLES (2020)</c:v>
                </c:pt>
                <c:pt idx="10">
                  <c:v>INVENTORY (2017)</c:v>
                </c:pt>
                <c:pt idx="11">
                  <c:v>INVENTORY (2020)</c:v>
                </c:pt>
                <c:pt idx="12">
                  <c:v>PAYROLL AND PERSONNEL (2017)</c:v>
                </c:pt>
                <c:pt idx="13">
                  <c:v>PAYROLL AND PERSONNEL (2020)</c:v>
                </c:pt>
                <c:pt idx="14">
                  <c:v>IT CONTROLS AND PROCEDURES (2017)</c:v>
                </c:pt>
                <c:pt idx="15">
                  <c:v>IT CONTROLS AND PROCEDURES (2020)</c:v>
                </c:pt>
                <c:pt idx="16">
                  <c:v>SINGLE AUDIT (2017)</c:v>
                </c:pt>
                <c:pt idx="17">
                  <c:v>SINGLE AUDIT (2020)</c:v>
                </c:pt>
                <c:pt idx="18">
                  <c:v>LEASES, CONCESSIONS AND FRANCHISE (2017)</c:v>
                </c:pt>
                <c:pt idx="19">
                  <c:v>LEASES, CONCESSIONS AND FRANCHISE (2020)</c:v>
                </c:pt>
                <c:pt idx="20">
                  <c:v>INTERNAL AUDIT FUNCTION (2017)</c:v>
                </c:pt>
                <c:pt idx="21">
                  <c:v>INTERNAL AUDIT FUNCTION (2020)</c:v>
                </c:pt>
              </c:strCache>
            </c:strRef>
          </c:cat>
          <c:val>
            <c:numRef>
              <c:f>Sheet3!$E$2:$E$23</c:f>
              <c:numCache>
                <c:formatCode>General</c:formatCode>
                <c:ptCount val="22"/>
                <c:pt idx="0">
                  <c:v>0</c:v>
                </c:pt>
                <c:pt idx="1">
                  <c:v>0</c:v>
                </c:pt>
                <c:pt idx="2">
                  <c:v>3</c:v>
                </c:pt>
                <c:pt idx="3">
                  <c:v>0</c:v>
                </c:pt>
                <c:pt idx="4">
                  <c:v>0</c:v>
                </c:pt>
                <c:pt idx="5">
                  <c:v>0</c:v>
                </c:pt>
                <c:pt idx="6">
                  <c:v>0</c:v>
                </c:pt>
                <c:pt idx="7">
                  <c:v>0</c:v>
                </c:pt>
                <c:pt idx="8">
                  <c:v>0</c:v>
                </c:pt>
                <c:pt idx="9">
                  <c:v>0</c:v>
                </c:pt>
                <c:pt idx="10">
                  <c:v>0</c:v>
                </c:pt>
                <c:pt idx="11">
                  <c:v>0</c:v>
                </c:pt>
                <c:pt idx="12">
                  <c:v>1</c:v>
                </c:pt>
                <c:pt idx="13">
                  <c:v>4</c:v>
                </c:pt>
                <c:pt idx="14">
                  <c:v>8</c:v>
                </c:pt>
                <c:pt idx="15">
                  <c:v>12</c:v>
                </c:pt>
                <c:pt idx="16">
                  <c:v>0</c:v>
                </c:pt>
                <c:pt idx="17">
                  <c:v>0</c:v>
                </c:pt>
                <c:pt idx="18">
                  <c:v>0</c:v>
                </c:pt>
                <c:pt idx="19">
                  <c:v>0</c:v>
                </c:pt>
                <c:pt idx="20">
                  <c:v>0</c:v>
                </c:pt>
                <c:pt idx="21">
                  <c:v>0</c:v>
                </c:pt>
              </c:numCache>
            </c:numRef>
          </c:val>
          <c:extLst>
            <c:ext xmlns:c16="http://schemas.microsoft.com/office/drawing/2014/chart" uri="{C3380CC4-5D6E-409C-BE32-E72D297353CC}">
              <c16:uniqueId val="{00000003-6573-47CB-A6D8-5258BC29F67B}"/>
            </c:ext>
          </c:extLst>
        </c:ser>
        <c:ser>
          <c:idx val="4"/>
          <c:order val="4"/>
          <c:tx>
            <c:strRef>
              <c:f>Sheet3!$F$1</c:f>
              <c:strCache>
                <c:ptCount val="1"/>
                <c:pt idx="0">
                  <c:v>Not Applicable</c:v>
                </c:pt>
              </c:strCache>
            </c:strRef>
          </c:tx>
          <c:spPr>
            <a:solidFill>
              <a:schemeClr val="accent5"/>
            </a:solidFill>
            <a:ln>
              <a:noFill/>
            </a:ln>
            <a:effectLst/>
          </c:spPr>
          <c:invertIfNegative val="0"/>
          <c:cat>
            <c:strRef>
              <c:f>Sheet3!$A$2:$A$23</c:f>
              <c:strCache>
                <c:ptCount val="22"/>
                <c:pt idx="0">
                  <c:v>EFFECTIVNESS AND EFFICIENCY (2017)</c:v>
                </c:pt>
                <c:pt idx="1">
                  <c:v>EFFECTIVNESS AND EFFICIENCY (2020)</c:v>
                </c:pt>
                <c:pt idx="2">
                  <c:v>CASH RECEIPTS (2017)</c:v>
                </c:pt>
                <c:pt idx="3">
                  <c:v>CASH RECEIPTS (2020)</c:v>
                </c:pt>
                <c:pt idx="4">
                  <c:v>IMPREST FUND (PETTY CASH) (2017)</c:v>
                </c:pt>
                <c:pt idx="5">
                  <c:v>IMPREST FUND (PETTY CASH) (2020)</c:v>
                </c:pt>
                <c:pt idx="6">
                  <c:v>BILLINGS AND RECEIVABLES (2017)</c:v>
                </c:pt>
                <c:pt idx="7">
                  <c:v>BILLINGS AND RECEIVABLES (2020)</c:v>
                </c:pt>
                <c:pt idx="8">
                  <c:v>EXPENDITURES AND PAYABLES (2017)</c:v>
                </c:pt>
                <c:pt idx="9">
                  <c:v>EXPENDITURES AND PAYABLES (2020)</c:v>
                </c:pt>
                <c:pt idx="10">
                  <c:v>INVENTORY (2017)</c:v>
                </c:pt>
                <c:pt idx="11">
                  <c:v>INVENTORY (2020)</c:v>
                </c:pt>
                <c:pt idx="12">
                  <c:v>PAYROLL AND PERSONNEL (2017)</c:v>
                </c:pt>
                <c:pt idx="13">
                  <c:v>PAYROLL AND PERSONNEL (2020)</c:v>
                </c:pt>
                <c:pt idx="14">
                  <c:v>IT CONTROLS AND PROCEDURES (2017)</c:v>
                </c:pt>
                <c:pt idx="15">
                  <c:v>IT CONTROLS AND PROCEDURES (2020)</c:v>
                </c:pt>
                <c:pt idx="16">
                  <c:v>SINGLE AUDIT (2017)</c:v>
                </c:pt>
                <c:pt idx="17">
                  <c:v>SINGLE AUDIT (2020)</c:v>
                </c:pt>
                <c:pt idx="18">
                  <c:v>LEASES, CONCESSIONS AND FRANCHISE (2017)</c:v>
                </c:pt>
                <c:pt idx="19">
                  <c:v>LEASES, CONCESSIONS AND FRANCHISE (2020)</c:v>
                </c:pt>
                <c:pt idx="20">
                  <c:v>INTERNAL AUDIT FUNCTION (2017)</c:v>
                </c:pt>
                <c:pt idx="21">
                  <c:v>INTERNAL AUDIT FUNCTION (2020)</c:v>
                </c:pt>
              </c:strCache>
            </c:strRef>
          </c:cat>
          <c:val>
            <c:numRef>
              <c:f>Sheet3!$F$2:$F$23</c:f>
              <c:numCache>
                <c:formatCode>General</c:formatCode>
                <c:ptCount val="22"/>
                <c:pt idx="0">
                  <c:v>2</c:v>
                </c:pt>
                <c:pt idx="1">
                  <c:v>2</c:v>
                </c:pt>
                <c:pt idx="2">
                  <c:v>3</c:v>
                </c:pt>
                <c:pt idx="3">
                  <c:v>6</c:v>
                </c:pt>
                <c:pt idx="4">
                  <c:v>0</c:v>
                </c:pt>
                <c:pt idx="5">
                  <c:v>14</c:v>
                </c:pt>
                <c:pt idx="6">
                  <c:v>7</c:v>
                </c:pt>
                <c:pt idx="7">
                  <c:v>6</c:v>
                </c:pt>
                <c:pt idx="8">
                  <c:v>23</c:v>
                </c:pt>
                <c:pt idx="9">
                  <c:v>11</c:v>
                </c:pt>
                <c:pt idx="10">
                  <c:v>3</c:v>
                </c:pt>
                <c:pt idx="11">
                  <c:v>2</c:v>
                </c:pt>
                <c:pt idx="12">
                  <c:v>1</c:v>
                </c:pt>
                <c:pt idx="13">
                  <c:v>1</c:v>
                </c:pt>
                <c:pt idx="14">
                  <c:v>9</c:v>
                </c:pt>
                <c:pt idx="15">
                  <c:v>40</c:v>
                </c:pt>
                <c:pt idx="16">
                  <c:v>18</c:v>
                </c:pt>
                <c:pt idx="17">
                  <c:v>11</c:v>
                </c:pt>
                <c:pt idx="18">
                  <c:v>14</c:v>
                </c:pt>
                <c:pt idx="19">
                  <c:v>14</c:v>
                </c:pt>
                <c:pt idx="20">
                  <c:v>38</c:v>
                </c:pt>
                <c:pt idx="21">
                  <c:v>38</c:v>
                </c:pt>
              </c:numCache>
            </c:numRef>
          </c:val>
          <c:extLst>
            <c:ext xmlns:c16="http://schemas.microsoft.com/office/drawing/2014/chart" uri="{C3380CC4-5D6E-409C-BE32-E72D297353CC}">
              <c16:uniqueId val="{00000004-6573-47CB-A6D8-5258BC29F67B}"/>
            </c:ext>
          </c:extLst>
        </c:ser>
        <c:ser>
          <c:idx val="5"/>
          <c:order val="5"/>
          <c:tx>
            <c:strRef>
              <c:f>Sheet3!$G$1</c:f>
              <c:strCache>
                <c:ptCount val="1"/>
                <c:pt idx="0">
                  <c:v>Not Sure</c:v>
                </c:pt>
              </c:strCache>
            </c:strRef>
          </c:tx>
          <c:spPr>
            <a:solidFill>
              <a:schemeClr val="accent6"/>
            </a:solidFill>
            <a:ln>
              <a:noFill/>
            </a:ln>
            <a:effectLst/>
          </c:spPr>
          <c:invertIfNegative val="0"/>
          <c:cat>
            <c:strRef>
              <c:f>Sheet3!$A$2:$A$23</c:f>
              <c:strCache>
                <c:ptCount val="22"/>
                <c:pt idx="0">
                  <c:v>EFFECTIVNESS AND EFFICIENCY (2017)</c:v>
                </c:pt>
                <c:pt idx="1">
                  <c:v>EFFECTIVNESS AND EFFICIENCY (2020)</c:v>
                </c:pt>
                <c:pt idx="2">
                  <c:v>CASH RECEIPTS (2017)</c:v>
                </c:pt>
                <c:pt idx="3">
                  <c:v>CASH RECEIPTS (2020)</c:v>
                </c:pt>
                <c:pt idx="4">
                  <c:v>IMPREST FUND (PETTY CASH) (2017)</c:v>
                </c:pt>
                <c:pt idx="5">
                  <c:v>IMPREST FUND (PETTY CASH) (2020)</c:v>
                </c:pt>
                <c:pt idx="6">
                  <c:v>BILLINGS AND RECEIVABLES (2017)</c:v>
                </c:pt>
                <c:pt idx="7">
                  <c:v>BILLINGS AND RECEIVABLES (2020)</c:v>
                </c:pt>
                <c:pt idx="8">
                  <c:v>EXPENDITURES AND PAYABLES (2017)</c:v>
                </c:pt>
                <c:pt idx="9">
                  <c:v>EXPENDITURES AND PAYABLES (2020)</c:v>
                </c:pt>
                <c:pt idx="10">
                  <c:v>INVENTORY (2017)</c:v>
                </c:pt>
                <c:pt idx="11">
                  <c:v>INVENTORY (2020)</c:v>
                </c:pt>
                <c:pt idx="12">
                  <c:v>PAYROLL AND PERSONNEL (2017)</c:v>
                </c:pt>
                <c:pt idx="13">
                  <c:v>PAYROLL AND PERSONNEL (2020)</c:v>
                </c:pt>
                <c:pt idx="14">
                  <c:v>IT CONTROLS AND PROCEDURES (2017)</c:v>
                </c:pt>
                <c:pt idx="15">
                  <c:v>IT CONTROLS AND PROCEDURES (2020)</c:v>
                </c:pt>
                <c:pt idx="16">
                  <c:v>SINGLE AUDIT (2017)</c:v>
                </c:pt>
                <c:pt idx="17">
                  <c:v>SINGLE AUDIT (2020)</c:v>
                </c:pt>
                <c:pt idx="18">
                  <c:v>LEASES, CONCESSIONS AND FRANCHISE (2017)</c:v>
                </c:pt>
                <c:pt idx="19">
                  <c:v>LEASES, CONCESSIONS AND FRANCHISE (2020)</c:v>
                </c:pt>
                <c:pt idx="20">
                  <c:v>INTERNAL AUDIT FUNCTION (2017)</c:v>
                </c:pt>
                <c:pt idx="21">
                  <c:v>INTERNAL AUDIT FUNCTION (2020)</c:v>
                </c:pt>
              </c:strCache>
            </c:strRef>
          </c:cat>
          <c:val>
            <c:numRef>
              <c:f>Sheet3!$G$2:$G$23</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5-6573-47CB-A6D8-5258BC29F67B}"/>
            </c:ext>
          </c:extLst>
        </c:ser>
        <c:dLbls>
          <c:showLegendKey val="0"/>
          <c:showVal val="0"/>
          <c:showCatName val="0"/>
          <c:showSerName val="0"/>
          <c:showPercent val="0"/>
          <c:showBubbleSize val="0"/>
        </c:dLbls>
        <c:gapWidth val="150"/>
        <c:overlap val="100"/>
        <c:axId val="1080764143"/>
        <c:axId val="1080764559"/>
      </c:barChart>
      <c:catAx>
        <c:axId val="10807641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764559"/>
        <c:crosses val="autoZero"/>
        <c:auto val="1"/>
        <c:lblAlgn val="ctr"/>
        <c:lblOffset val="100"/>
        <c:noMultiLvlLbl val="0"/>
      </c:catAx>
      <c:valAx>
        <c:axId val="10807645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764143"/>
        <c:crosses val="autoZero"/>
        <c:crossBetween val="between"/>
      </c:valAx>
      <c:spPr>
        <a:noFill/>
        <a:ln>
          <a:noFill/>
        </a:ln>
        <a:effectLst/>
      </c:spPr>
    </c:plotArea>
    <c:legend>
      <c:legendPos val="b"/>
      <c:legendEntry>
        <c:idx val="5"/>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8796EA6-6F25-4F19-87BA-7ADCC16DAEFF}" type="datetimeFigureOut">
              <a:rPr lang="en-US" smtClean="0"/>
              <a:t>8/2/2021</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39C172E-A8B5-46F6-B05C-DFA3E2E0F207}" type="datetimeFigureOut">
              <a:rPr lang="en-US" smtClean="0"/>
              <a:t>8/2/2021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1063280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E708F12-96AD-4ED4-8132-A78F5E42C1F5}" type="datetime1">
              <a:rPr lang="en-US" smtClean="0"/>
              <a:t>8/2/2021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01CF334-2D5C-4859-84A6-CA7E6E43FAEB}"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16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0F09E4-6EA4-4BF3-9FC8-FF40373B88E6}" type="datetime1">
              <a:rPr lang="en-US" smtClean="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9422509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5578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9180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82547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2616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2787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81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13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9796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27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1970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8/2/2021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20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2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8/2/2021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38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2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2227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0F09E4-6EA4-4BF3-9FC8-FF40373B88E6}" type="datetime1">
              <a:rPr lang="en-US" smtClean="0"/>
              <a:t>8/2/2021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198549284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55336" y="6174347"/>
            <a:ext cx="1557940" cy="369332"/>
          </a:xfrm>
          <a:prstGeom prst="rect">
            <a:avLst/>
          </a:prstGeom>
        </p:spPr>
        <p:txBody>
          <a:bodyPr wrap="square">
            <a:spAutoFit/>
          </a:bodyPr>
          <a:lstStyle/>
          <a:p>
            <a:r>
              <a:rPr lang="en-US" dirty="0"/>
              <a:t>July 2021</a:t>
            </a:r>
          </a:p>
        </p:txBody>
      </p:sp>
      <p:sp>
        <p:nvSpPr>
          <p:cNvPr id="2" name="Title 1"/>
          <p:cNvSpPr>
            <a:spLocks noGrp="1"/>
          </p:cNvSpPr>
          <p:nvPr>
            <p:ph type="ctrTitle"/>
          </p:nvPr>
        </p:nvSpPr>
        <p:spPr>
          <a:xfrm>
            <a:off x="2038525" y="1401345"/>
            <a:ext cx="8456103" cy="2256252"/>
          </a:xfrm>
        </p:spPr>
        <p:txBody>
          <a:bodyPr/>
          <a:lstStyle/>
          <a:p>
            <a:r>
              <a:rPr lang="en-US" sz="4400" dirty="0"/>
              <a:t/>
            </a:r>
            <a:br>
              <a:rPr lang="en-US" sz="4400" dirty="0"/>
            </a:br>
            <a:r>
              <a:rPr lang="en-US" sz="4400" dirty="0"/>
              <a:t>Self-Assessment </a:t>
            </a:r>
            <a:br>
              <a:rPr lang="en-US" sz="4400" dirty="0"/>
            </a:br>
            <a:r>
              <a:rPr lang="en-US" sz="4400" dirty="0"/>
              <a:t>of Internal Controls Governing</a:t>
            </a:r>
            <a:br>
              <a:rPr lang="en-US" sz="4400" dirty="0"/>
            </a:br>
            <a:r>
              <a:rPr lang="en-US" sz="4400" dirty="0"/>
              <a:t>Financial Activities </a:t>
            </a:r>
          </a:p>
        </p:txBody>
      </p:sp>
      <p:sp>
        <p:nvSpPr>
          <p:cNvPr id="3" name="Subtitle 2"/>
          <p:cNvSpPr>
            <a:spLocks noGrp="1"/>
          </p:cNvSpPr>
          <p:nvPr>
            <p:ph type="subTitle" idx="1"/>
          </p:nvPr>
        </p:nvSpPr>
        <p:spPr/>
        <p:txBody>
          <a:bodyPr/>
          <a:lstStyle/>
          <a:p>
            <a:r>
              <a:rPr lang="en-US"/>
              <a:t>Calendar year - 2020</a:t>
            </a:r>
            <a:endParaRPr lang="en-US" dirty="0"/>
          </a:p>
        </p:txBody>
      </p:sp>
      <p:pic>
        <p:nvPicPr>
          <p:cNvPr id="6" name="Picture 5">
            <a:extLst>
              <a:ext uri="{FF2B5EF4-FFF2-40B4-BE49-F238E27FC236}">
                <a16:creationId xmlns:a16="http://schemas.microsoft.com/office/drawing/2014/main" id="{E07BE002-34E1-4B09-B2CE-8C0C18888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91" y="417417"/>
            <a:ext cx="1428750" cy="1428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1594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During Calendar Year 2021</a:t>
            </a:r>
            <a:endParaRPr lang="en-US" dirty="0"/>
          </a:p>
        </p:txBody>
      </p:sp>
      <p:sp>
        <p:nvSpPr>
          <p:cNvPr id="2" name="Content Placeholder 1"/>
          <p:cNvSpPr>
            <a:spLocks noGrp="1"/>
          </p:cNvSpPr>
          <p:nvPr>
            <p:ph idx="1"/>
          </p:nvPr>
        </p:nvSpPr>
        <p:spPr/>
        <p:txBody>
          <a:bodyPr>
            <a:normAutofit fontScale="92500" lnSpcReduction="10000"/>
          </a:bodyPr>
          <a:lstStyle/>
          <a:p>
            <a:r>
              <a:rPr lang="en-US"/>
              <a:t>Overall our current goals are to: increase enrollment and focus on fiscal stability and institutional efficiencies.  The College will continue work to automate and document procedures.  The College is currently in the process of engaging a Facilities Director and key areas to be addressed once this position is filled will be inventory, workorder management, and training.  The College will also focus on cybersecurity, updated time and leave reporting system and updated access control system.   A key focus for the later part of 2021 will be Communication and Training and reinstituting monthly financial reports and All-Funds meetings.   Elimination of the epaf system and transition to CUNYFirst Position Management is delayed until 2022.   </a:t>
            </a:r>
          </a:p>
          <a:p>
            <a:endParaRPr lang="en-US"/>
          </a:p>
          <a:p>
            <a:endParaRPr lang="en-US" dirty="0"/>
          </a:p>
        </p:txBody>
      </p:sp>
    </p:spTree>
    <p:extLst>
      <p:ext uri="{BB962C8B-B14F-4D97-AF65-F5344CB8AC3E}">
        <p14:creationId xmlns:p14="http://schemas.microsoft.com/office/powerpoint/2010/main" val="127333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Financial Integrity Statement</a:t>
            </a:r>
          </a:p>
        </p:txBody>
      </p:sp>
      <p:sp>
        <p:nvSpPr>
          <p:cNvPr id="4" name="Text Placeholder 3"/>
          <p:cNvSpPr>
            <a:spLocks noGrp="1"/>
          </p:cNvSpPr>
          <p:nvPr>
            <p:ph idx="1"/>
          </p:nvPr>
        </p:nvSpPr>
        <p:spPr/>
        <p:txBody>
          <a:bodyPr>
            <a:noAutofit/>
          </a:bodyPr>
          <a:lstStyle/>
          <a:p>
            <a:pPr marL="0" indent="0" algn="ctr">
              <a:buNone/>
            </a:pPr>
            <a:r>
              <a:rPr lang="en-US" sz="2800" i="1" dirty="0"/>
              <a:t>Based on the work of the various Subject Matter Experts and on the results of the Control Self Assessments, the present internal control system, taken as a whole, is sufficient to meet internal control objectives that pertain to the prevention and detection of errors or irregularities that would be material to the College.</a:t>
            </a:r>
            <a:endParaRPr lang="en-US" sz="2800" dirty="0"/>
          </a:p>
        </p:txBody>
      </p:sp>
    </p:spTree>
    <p:extLst>
      <p:ext uri="{BB962C8B-B14F-4D97-AF65-F5344CB8AC3E}">
        <p14:creationId xmlns:p14="http://schemas.microsoft.com/office/powerpoint/2010/main" val="268421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016" y="230660"/>
            <a:ext cx="9602270" cy="1107074"/>
          </a:xfrm>
        </p:spPr>
        <p:txBody>
          <a:bodyPr>
            <a:normAutofit/>
          </a:bodyPr>
          <a:lstStyle/>
          <a:p>
            <a:r>
              <a:rPr lang="en-US" dirty="0"/>
              <a:t>Policies Issued or relevant to the review</a:t>
            </a:r>
          </a:p>
        </p:txBody>
      </p:sp>
      <p:graphicFrame>
        <p:nvGraphicFramePr>
          <p:cNvPr id="5" name="Table 4">
            <a:extLst>
              <a:ext uri="{FF2B5EF4-FFF2-40B4-BE49-F238E27FC236}">
                <a16:creationId xmlns:a16="http://schemas.microsoft.com/office/drawing/2014/main" id="{0F637532-127A-4D00-B0D4-D4CDB1CA035A}"/>
              </a:ext>
            </a:extLst>
          </p:cNvPr>
          <p:cNvGraphicFramePr>
            <a:graphicFrameLocks noGrp="1"/>
          </p:cNvGraphicFramePr>
          <p:nvPr>
            <p:extLst>
              <p:ext uri="{D42A27DB-BD31-4B8C-83A1-F6EECF244321}">
                <p14:modId xmlns:p14="http://schemas.microsoft.com/office/powerpoint/2010/main" val="630337450"/>
              </p:ext>
            </p:extLst>
          </p:nvPr>
        </p:nvGraphicFramePr>
        <p:xfrm>
          <a:off x="885302" y="1031471"/>
          <a:ext cx="10618574" cy="5090160"/>
        </p:xfrm>
        <a:graphic>
          <a:graphicData uri="http://schemas.openxmlformats.org/drawingml/2006/table">
            <a:tbl>
              <a:tblPr firstRow="1" bandRow="1">
                <a:tableStyleId>{5C22544A-7EE6-4342-B048-85BDC9FD1C3A}</a:tableStyleId>
              </a:tblPr>
              <a:tblGrid>
                <a:gridCol w="4969189">
                  <a:extLst>
                    <a:ext uri="{9D8B030D-6E8A-4147-A177-3AD203B41FA5}">
                      <a16:colId xmlns:a16="http://schemas.microsoft.com/office/drawing/2014/main" val="1981719415"/>
                    </a:ext>
                  </a:extLst>
                </a:gridCol>
                <a:gridCol w="5649385">
                  <a:extLst>
                    <a:ext uri="{9D8B030D-6E8A-4147-A177-3AD203B41FA5}">
                      <a16:colId xmlns:a16="http://schemas.microsoft.com/office/drawing/2014/main" val="3706496674"/>
                    </a:ext>
                  </a:extLst>
                </a:gridCol>
              </a:tblGrid>
              <a:tr h="290688">
                <a:tc>
                  <a:txBody>
                    <a:bodyPr/>
                    <a:lstStyle/>
                    <a:p>
                      <a:endParaRPr lang="en-US" dirty="0"/>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extLst>
                  <a:ext uri="{0D108BD9-81ED-4DB2-BD59-A6C34878D82A}">
                    <a16:rowId xmlns:a16="http://schemas.microsoft.com/office/drawing/2014/main" val="81304205"/>
                  </a:ext>
                </a:extLst>
              </a:tr>
              <a:tr h="290688">
                <a:tc>
                  <a:txBody>
                    <a:bodyPr/>
                    <a:lstStyle/>
                    <a:p>
                      <a:r>
                        <a:rPr lang="en-US" dirty="0"/>
                        <a:t>NYC Comptroller Directives </a:t>
                      </a:r>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rgbClr val="FF0000"/>
                          </a:solidFill>
                        </a:rPr>
                        <a:t>https://comptroller.nyc.gov/services/for-city-agencies/comptrollers-directives-and-memoranda/directives-and-memoranda/</a:t>
                      </a:r>
                      <a:endParaRPr lang="en-US" sz="1100" dirty="0"/>
                    </a:p>
                  </a:txBody>
                  <a:tcPr>
                    <a:solidFill>
                      <a:schemeClr val="bg2">
                        <a:lumMod val="20000"/>
                        <a:lumOff val="80000"/>
                      </a:schemeClr>
                    </a:solidFill>
                  </a:tcPr>
                </a:tc>
                <a:extLst>
                  <a:ext uri="{0D108BD9-81ED-4DB2-BD59-A6C34878D82A}">
                    <a16:rowId xmlns:a16="http://schemas.microsoft.com/office/drawing/2014/main" val="1713879746"/>
                  </a:ext>
                </a:extLst>
              </a:tr>
              <a:tr h="290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Frequently Asked Questions regarding Directive 6:</a:t>
                      </a:r>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rgbClr val="FF0000"/>
                          </a:solidFill>
                        </a:rPr>
                        <a:t>https://comptroller.nyc.gov/wp-content/uploads/documents/Directive-6-FAQs.pdf</a:t>
                      </a:r>
                      <a:endParaRPr lang="en-US" sz="1100" dirty="0"/>
                    </a:p>
                  </a:txBody>
                  <a:tcPr>
                    <a:solidFill>
                      <a:schemeClr val="bg2">
                        <a:lumMod val="20000"/>
                        <a:lumOff val="80000"/>
                      </a:schemeClr>
                    </a:solidFill>
                  </a:tcPr>
                </a:tc>
                <a:extLst>
                  <a:ext uri="{0D108BD9-81ED-4DB2-BD59-A6C34878D82A}">
                    <a16:rowId xmlns:a16="http://schemas.microsoft.com/office/drawing/2014/main" val="3926632996"/>
                  </a:ext>
                </a:extLst>
              </a:tr>
              <a:tr h="290688">
                <a:tc>
                  <a:txBody>
                    <a:bodyPr/>
                    <a:lstStyle/>
                    <a:p>
                      <a:r>
                        <a:rPr lang="en-US" dirty="0"/>
                        <a:t>Principles</a:t>
                      </a:r>
                      <a:r>
                        <a:rPr lang="en-US" baseline="0" dirty="0"/>
                        <a:t> of Internal Control </a:t>
                      </a:r>
                      <a:endParaRPr lang="en-US" dirty="0"/>
                    </a:p>
                  </a:txBody>
                  <a:tcPr>
                    <a:solidFill>
                      <a:schemeClr val="bg2">
                        <a:lumMod val="20000"/>
                        <a:lumOff val="80000"/>
                      </a:schemeClr>
                    </a:solidFill>
                  </a:tcPr>
                </a:tc>
                <a:tc>
                  <a:txBody>
                    <a:bodyPr/>
                    <a:lstStyle/>
                    <a:p>
                      <a:r>
                        <a:rPr lang="en-US" sz="1100" i="1" dirty="0">
                          <a:solidFill>
                            <a:srgbClr val="FF0000"/>
                          </a:solidFill>
                        </a:rPr>
                        <a:t>https://comptroller.nyc.gov/wp-content/uploads/documents/Directive-1_Internal-Controls.pdf</a:t>
                      </a:r>
                    </a:p>
                  </a:txBody>
                  <a:tcPr>
                    <a:solidFill>
                      <a:schemeClr val="bg2">
                        <a:lumMod val="20000"/>
                        <a:lumOff val="80000"/>
                      </a:schemeClr>
                    </a:solidFill>
                  </a:tcPr>
                </a:tc>
                <a:extLst>
                  <a:ext uri="{0D108BD9-81ED-4DB2-BD59-A6C34878D82A}">
                    <a16:rowId xmlns:a16="http://schemas.microsoft.com/office/drawing/2014/main" val="3178490563"/>
                  </a:ext>
                </a:extLst>
              </a:tr>
              <a:tr h="339136">
                <a:tc>
                  <a:txBody>
                    <a:bodyPr/>
                    <a:lstStyle/>
                    <a:p>
                      <a:r>
                        <a:rPr lang="en-US" dirty="0"/>
                        <a:t>CUNY All-Funds</a:t>
                      </a:r>
                      <a:r>
                        <a:rPr lang="en-US" baseline="0" dirty="0"/>
                        <a:t> Expense Matrix</a:t>
                      </a:r>
                      <a:endParaRPr lang="en-US" dirty="0"/>
                    </a:p>
                  </a:txBody>
                  <a:tcPr>
                    <a:solidFill>
                      <a:schemeClr val="bg2">
                        <a:lumMod val="20000"/>
                        <a:lumOff val="80000"/>
                      </a:schemeClr>
                    </a:solidFill>
                  </a:tcPr>
                </a:tc>
                <a:tc>
                  <a:txBody>
                    <a:bodyPr/>
                    <a:lstStyle/>
                    <a:p>
                      <a:r>
                        <a:rPr lang="en-US" sz="1100" i="1" dirty="0">
                          <a:solidFill>
                            <a:srgbClr val="FF0000"/>
                          </a:solidFill>
                        </a:rPr>
                        <a:t>http://www2.cuny.edu/wp-content/uploads/sites/4/page-assets/about/administration/offices/budget-and-finance/resources/Addendum-CUNY-All-Funds-Expense-Matrix-1.pdf</a:t>
                      </a:r>
                    </a:p>
                  </a:txBody>
                  <a:tcPr>
                    <a:solidFill>
                      <a:schemeClr val="bg2">
                        <a:lumMod val="20000"/>
                        <a:lumOff val="80000"/>
                      </a:schemeClr>
                    </a:solidFill>
                  </a:tcPr>
                </a:tc>
                <a:extLst>
                  <a:ext uri="{0D108BD9-81ED-4DB2-BD59-A6C34878D82A}">
                    <a16:rowId xmlns:a16="http://schemas.microsoft.com/office/drawing/2014/main" val="3882302288"/>
                  </a:ext>
                </a:extLst>
              </a:tr>
              <a:tr h="339136">
                <a:tc>
                  <a:txBody>
                    <a:bodyPr/>
                    <a:lstStyle/>
                    <a:p>
                      <a:r>
                        <a:rPr lang="en-US" dirty="0"/>
                        <a:t>CUNY Procurement Policy </a:t>
                      </a:r>
                    </a:p>
                  </a:txBody>
                  <a:tcPr>
                    <a:solidFill>
                      <a:schemeClr val="bg2">
                        <a:lumMod val="20000"/>
                        <a:lumOff val="80000"/>
                      </a:schemeClr>
                    </a:solidFill>
                  </a:tcPr>
                </a:tc>
                <a:tc>
                  <a:txBody>
                    <a:bodyPr/>
                    <a:lstStyle/>
                    <a:p>
                      <a:r>
                        <a:rPr lang="en-US" sz="1100" i="1" dirty="0">
                          <a:solidFill>
                            <a:srgbClr val="FF0000"/>
                          </a:solidFill>
                        </a:rPr>
                        <a:t>http://www2.cuny.edu/wp-content/uploads/sites/4/page-assets/about/administration/offices/budget-and-finance/resources/CUNY-Procurement-Policy-02.21.2017-1.pdf</a:t>
                      </a:r>
                    </a:p>
                  </a:txBody>
                  <a:tcPr>
                    <a:solidFill>
                      <a:schemeClr val="bg2">
                        <a:lumMod val="20000"/>
                        <a:lumOff val="80000"/>
                      </a:schemeClr>
                    </a:solidFill>
                  </a:tcPr>
                </a:tc>
                <a:extLst>
                  <a:ext uri="{0D108BD9-81ED-4DB2-BD59-A6C34878D82A}">
                    <a16:rowId xmlns:a16="http://schemas.microsoft.com/office/drawing/2014/main" val="2704812862"/>
                  </a:ext>
                </a:extLst>
              </a:tr>
              <a:tr h="339136">
                <a:tc>
                  <a:txBody>
                    <a:bodyPr/>
                    <a:lstStyle/>
                    <a:p>
                      <a:r>
                        <a:rPr lang="en-US" dirty="0"/>
                        <a:t>CUNY Vehicle Policy </a:t>
                      </a:r>
                    </a:p>
                  </a:txBody>
                  <a:tcPr>
                    <a:solidFill>
                      <a:schemeClr val="bg2">
                        <a:lumMod val="20000"/>
                        <a:lumOff val="80000"/>
                      </a:schemeClr>
                    </a:solidFill>
                  </a:tcPr>
                </a:tc>
                <a:tc>
                  <a:txBody>
                    <a:bodyPr/>
                    <a:lstStyle/>
                    <a:p>
                      <a:r>
                        <a:rPr lang="en-US" sz="1100" i="1" dirty="0">
                          <a:solidFill>
                            <a:srgbClr val="FF0000"/>
                          </a:solidFill>
                        </a:rPr>
                        <a:t>http://www2.cuny.edu/wp-content/uploads/sites/4/page-assets/about/administration/offices/budget-and-finance/resources/CUNY-Vehicle-Use-Policy-Approved-by-BOT-062617.pdf</a:t>
                      </a:r>
                    </a:p>
                  </a:txBody>
                  <a:tcPr>
                    <a:solidFill>
                      <a:schemeClr val="bg2">
                        <a:lumMod val="20000"/>
                        <a:lumOff val="80000"/>
                      </a:schemeClr>
                    </a:solidFill>
                  </a:tcPr>
                </a:tc>
                <a:extLst>
                  <a:ext uri="{0D108BD9-81ED-4DB2-BD59-A6C34878D82A}">
                    <a16:rowId xmlns:a16="http://schemas.microsoft.com/office/drawing/2014/main" val="2086965134"/>
                  </a:ext>
                </a:extLst>
              </a:tr>
              <a:tr h="360033">
                <a:tc>
                  <a:txBody>
                    <a:bodyPr/>
                    <a:lstStyle/>
                    <a:p>
                      <a:r>
                        <a:rPr lang="en-US" dirty="0"/>
                        <a:t>CUNY </a:t>
                      </a:r>
                      <a:r>
                        <a:rPr lang="en-US" baseline="0" dirty="0"/>
                        <a:t>AUXILIARY ENTERPRISE GUIDELINES</a:t>
                      </a:r>
                      <a:endParaRPr lang="en-US" dirty="0"/>
                    </a:p>
                  </a:txBody>
                  <a:tcPr>
                    <a:solidFill>
                      <a:schemeClr val="bg2">
                        <a:lumMod val="20000"/>
                        <a:lumOff val="80000"/>
                      </a:schemeClr>
                    </a:solidFill>
                  </a:tcPr>
                </a:tc>
                <a:tc>
                  <a:txBody>
                    <a:bodyPr/>
                    <a:lstStyle/>
                    <a:p>
                      <a:r>
                        <a:rPr lang="en-US" sz="1100" i="1" dirty="0">
                          <a:solidFill>
                            <a:srgbClr val="FF0000"/>
                          </a:solidFill>
                        </a:rPr>
                        <a:t>http://www2.cuny.edu/wp-content/uploads/sites/4/page-assets/about/administration/offices/legal-affairs/policies-procedures/AEB-CUNY-Guidelines.pdf</a:t>
                      </a:r>
                    </a:p>
                  </a:txBody>
                  <a:tcPr>
                    <a:solidFill>
                      <a:schemeClr val="bg2">
                        <a:lumMod val="20000"/>
                        <a:lumOff val="80000"/>
                      </a:schemeClr>
                    </a:solidFill>
                  </a:tcPr>
                </a:tc>
                <a:extLst>
                  <a:ext uri="{0D108BD9-81ED-4DB2-BD59-A6C34878D82A}">
                    <a16:rowId xmlns:a16="http://schemas.microsoft.com/office/drawing/2014/main" val="1928169288"/>
                  </a:ext>
                </a:extLst>
              </a:tr>
              <a:tr h="290688">
                <a:tc>
                  <a:txBody>
                    <a:bodyPr/>
                    <a:lstStyle/>
                    <a:p>
                      <a:r>
                        <a:rPr lang="en-US" dirty="0"/>
                        <a:t>Not-for-Profit Incorporation Guide </a:t>
                      </a:r>
                    </a:p>
                  </a:txBody>
                  <a:tcPr>
                    <a:solidFill>
                      <a:schemeClr val="bg2">
                        <a:lumMod val="20000"/>
                        <a:lumOff val="80000"/>
                      </a:schemeClr>
                    </a:solidFill>
                  </a:tcPr>
                </a:tc>
                <a:tc>
                  <a:txBody>
                    <a:bodyPr/>
                    <a:lstStyle/>
                    <a:p>
                      <a:r>
                        <a:rPr lang="en-US" sz="1100" i="1" dirty="0">
                          <a:solidFill>
                            <a:srgbClr val="FF0000"/>
                          </a:solidFill>
                        </a:rPr>
                        <a:t>https://www.dos.ny.gov/forms/corporations/1511-f-l_instructions.pdf</a:t>
                      </a:r>
                    </a:p>
                  </a:txBody>
                  <a:tcPr>
                    <a:solidFill>
                      <a:schemeClr val="bg2">
                        <a:lumMod val="20000"/>
                        <a:lumOff val="80000"/>
                      </a:schemeClr>
                    </a:solidFill>
                  </a:tcPr>
                </a:tc>
                <a:extLst>
                  <a:ext uri="{0D108BD9-81ED-4DB2-BD59-A6C34878D82A}">
                    <a16:rowId xmlns:a16="http://schemas.microsoft.com/office/drawing/2014/main" val="2034872070"/>
                  </a:ext>
                </a:extLst>
              </a:tr>
              <a:tr h="339136">
                <a:tc>
                  <a:txBody>
                    <a:bodyPr/>
                    <a:lstStyle/>
                    <a:p>
                      <a:r>
                        <a:rPr lang="en-US" dirty="0"/>
                        <a:t>CUNY Bank Account Control</a:t>
                      </a:r>
                    </a:p>
                  </a:txBody>
                  <a:tcPr>
                    <a:solidFill>
                      <a:schemeClr val="bg2">
                        <a:lumMod val="20000"/>
                        <a:lumOff val="80000"/>
                      </a:schemeClr>
                    </a:solidFill>
                  </a:tcPr>
                </a:tc>
                <a:tc>
                  <a:txBody>
                    <a:bodyPr/>
                    <a:lstStyle/>
                    <a:p>
                      <a:r>
                        <a:rPr lang="en-US" sz="1100" i="1" dirty="0">
                          <a:solidFill>
                            <a:srgbClr val="FF0000"/>
                          </a:solidFill>
                        </a:rPr>
                        <a:t>http://www2.cuny.edu/wp-content/uploads/sites/4/page-assets/about/administration/offices/budget-and-finance/resources/CUNY-Bank-Account-Control-Policy-1.pdf</a:t>
                      </a:r>
                    </a:p>
                  </a:txBody>
                  <a:tcPr>
                    <a:solidFill>
                      <a:schemeClr val="bg2">
                        <a:lumMod val="20000"/>
                        <a:lumOff val="80000"/>
                      </a:schemeClr>
                    </a:solidFill>
                  </a:tcPr>
                </a:tc>
                <a:extLst>
                  <a:ext uri="{0D108BD9-81ED-4DB2-BD59-A6C34878D82A}">
                    <a16:rowId xmlns:a16="http://schemas.microsoft.com/office/drawing/2014/main" val="1967725650"/>
                  </a:ext>
                </a:extLst>
              </a:tr>
              <a:tr h="339136">
                <a:tc>
                  <a:txBody>
                    <a:bodyPr/>
                    <a:lstStyle/>
                    <a:p>
                      <a:r>
                        <a:rPr lang="en-US" dirty="0"/>
                        <a:t>CUNY Cash Accountability</a:t>
                      </a:r>
                    </a:p>
                  </a:txBody>
                  <a:tcPr>
                    <a:solidFill>
                      <a:schemeClr val="bg2">
                        <a:lumMod val="20000"/>
                        <a:lumOff val="80000"/>
                      </a:schemeClr>
                    </a:solidFill>
                  </a:tcPr>
                </a:tc>
                <a:tc>
                  <a:txBody>
                    <a:bodyPr/>
                    <a:lstStyle/>
                    <a:p>
                      <a:r>
                        <a:rPr lang="en-US" sz="1100" i="1" dirty="0">
                          <a:solidFill>
                            <a:srgbClr val="FF0000"/>
                          </a:solidFill>
                        </a:rPr>
                        <a:t>http://www2.cuny.edu/wp-content/uploads/sites/4/page-assets/about/administration/offices/budget-and-finance/resources/CUNY-Cash-Accountability-Policy-1.pdf</a:t>
                      </a:r>
                    </a:p>
                  </a:txBody>
                  <a:tcPr>
                    <a:solidFill>
                      <a:schemeClr val="bg2">
                        <a:lumMod val="20000"/>
                        <a:lumOff val="80000"/>
                      </a:schemeClr>
                    </a:solidFill>
                  </a:tcPr>
                </a:tc>
                <a:extLst>
                  <a:ext uri="{0D108BD9-81ED-4DB2-BD59-A6C34878D82A}">
                    <a16:rowId xmlns:a16="http://schemas.microsoft.com/office/drawing/2014/main" val="2479405607"/>
                  </a:ext>
                </a:extLst>
              </a:tr>
              <a:tr h="5087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CUNY Petty Cash Policy, Procedures and Forms</a:t>
                      </a:r>
                    </a:p>
                    <a:p>
                      <a:endParaRPr lang="en-US" dirty="0"/>
                    </a:p>
                  </a:txBody>
                  <a:tcPr>
                    <a:solidFill>
                      <a:schemeClr val="bg2">
                        <a:lumMod val="20000"/>
                        <a:lumOff val="80000"/>
                      </a:schemeClr>
                    </a:solidFill>
                  </a:tcPr>
                </a:tc>
                <a:tc>
                  <a:txBody>
                    <a:bodyPr/>
                    <a:lstStyle/>
                    <a:p>
                      <a:r>
                        <a:rPr lang="en-US" sz="1100" i="1" dirty="0">
                          <a:solidFill>
                            <a:srgbClr val="FF0000"/>
                          </a:solidFill>
                        </a:rPr>
                        <a:t>http://www2.cuny.edu/wp-content/uploads/sites/4/page-assets/about/administration/offices/budget-and-finance/resources/CUNY-Petty-Cash-Policies-and-Procedures-1.pdf</a:t>
                      </a:r>
                    </a:p>
                  </a:txBody>
                  <a:tcPr>
                    <a:solidFill>
                      <a:schemeClr val="bg2">
                        <a:lumMod val="20000"/>
                        <a:lumOff val="80000"/>
                      </a:schemeClr>
                    </a:solidFill>
                  </a:tcPr>
                </a:tc>
                <a:extLst>
                  <a:ext uri="{0D108BD9-81ED-4DB2-BD59-A6C34878D82A}">
                    <a16:rowId xmlns:a16="http://schemas.microsoft.com/office/drawing/2014/main" val="1190591260"/>
                  </a:ext>
                </a:extLst>
              </a:tr>
            </a:tbl>
          </a:graphicData>
        </a:graphic>
      </p:graphicFrame>
    </p:spTree>
    <p:extLst>
      <p:ext uri="{BB962C8B-B14F-4D97-AF65-F5344CB8AC3E}">
        <p14:creationId xmlns:p14="http://schemas.microsoft.com/office/powerpoint/2010/main" val="114291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10" name="Subtitle 9"/>
          <p:cNvSpPr>
            <a:spLocks noGrp="1"/>
          </p:cNvSpPr>
          <p:nvPr>
            <p:ph type="subTitle" idx="1"/>
          </p:nvPr>
        </p:nvSpPr>
        <p:spPr/>
        <p:txBody>
          <a:bodyPr/>
          <a:lstStyle/>
          <a:p>
            <a:r>
              <a:rPr lang="en-US" dirty="0"/>
              <a:t> </a:t>
            </a:r>
          </a:p>
        </p:txBody>
      </p:sp>
      <p:sp>
        <p:nvSpPr>
          <p:cNvPr id="8" name="Rectangle 7"/>
          <p:cNvSpPr/>
          <p:nvPr/>
        </p:nvSpPr>
        <p:spPr>
          <a:xfrm>
            <a:off x="609600" y="6183868"/>
            <a:ext cx="10972800" cy="369332"/>
          </a:xfrm>
          <a:prstGeom prst="rect">
            <a:avLst/>
          </a:prstGeom>
        </p:spPr>
        <p:txBody>
          <a:bodyPr wrap="square">
            <a:spAutoFit/>
          </a:bodyPr>
          <a:lstStyle/>
          <a:p>
            <a:pPr algn="ctr"/>
            <a:r>
              <a:rPr lang="en-US" dirty="0">
                <a:solidFill>
                  <a:schemeClr val="accent2"/>
                </a:solidFill>
              </a:rPr>
              <a:t>Internal Control Assessment – Calendar Year 2020</a:t>
            </a:r>
          </a:p>
        </p:txBody>
      </p:sp>
    </p:spTree>
    <p:extLst>
      <p:ext uri="{BB962C8B-B14F-4D97-AF65-F5344CB8AC3E}">
        <p14:creationId xmlns:p14="http://schemas.microsoft.com/office/powerpoint/2010/main" val="13212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
        <p:nvSpPr>
          <p:cNvPr id="2" name="Content Placeholder 1"/>
          <p:cNvSpPr>
            <a:spLocks noGrp="1"/>
          </p:cNvSpPr>
          <p:nvPr>
            <p:ph idx="1"/>
          </p:nvPr>
        </p:nvSpPr>
        <p:spPr/>
        <p:txBody>
          <a:bodyPr>
            <a:normAutofit fontScale="85000" lnSpcReduction="20000"/>
          </a:bodyPr>
          <a:lstStyle/>
          <a:p>
            <a:r>
              <a:rPr lang="en-US" dirty="0"/>
              <a:t>Public service brings a responsibility to preserve the public trust and ensure resources are safeguarded and used efficiently, economically and effectively.  </a:t>
            </a:r>
          </a:p>
          <a:p>
            <a:r>
              <a:rPr lang="en-US" dirty="0"/>
              <a:t>We at Bronx Community College are committed to ensuring the integrity of our management and fiscal systems and utilize the “Internal Control – Integrated Framework” developed by the Committee of Sponsoring Organizations (COSO) of the Treadway Commission. </a:t>
            </a:r>
          </a:p>
          <a:p>
            <a:r>
              <a:rPr lang="en-US" dirty="0"/>
              <a:t>As part of our commitment, and in compliance with NYC Comptroller’s Directive 1, BCC conducts an annual internal control self-assessment, participates in University-wide mandated reviews, and has adopted a model of continuous improvement.    </a:t>
            </a:r>
          </a:p>
          <a:p>
            <a:r>
              <a:rPr lang="en-US" dirty="0"/>
              <a:t>This document outlines our internal control program and the results of our most recent annual review which was for Calendar Year 2020</a:t>
            </a:r>
          </a:p>
        </p:txBody>
      </p:sp>
    </p:spTree>
    <p:extLst>
      <p:ext uri="{BB962C8B-B14F-4D97-AF65-F5344CB8AC3E}">
        <p14:creationId xmlns:p14="http://schemas.microsoft.com/office/powerpoint/2010/main" val="184928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 for Conducting the Review…</a:t>
            </a:r>
          </a:p>
        </p:txBody>
      </p:sp>
      <p:sp>
        <p:nvSpPr>
          <p:cNvPr id="2" name="Content Placeholder 1"/>
          <p:cNvSpPr>
            <a:spLocks noGrp="1"/>
          </p:cNvSpPr>
          <p:nvPr>
            <p:ph idx="1"/>
          </p:nvPr>
        </p:nvSpPr>
        <p:spPr/>
        <p:txBody>
          <a:bodyPr>
            <a:normAutofit fontScale="70000" lnSpcReduction="20000"/>
          </a:bodyPr>
          <a:lstStyle/>
          <a:p>
            <a:r>
              <a:rPr lang="en-US" dirty="0"/>
              <a:t>Surveys are designed to facilitate the evaluation by outlining professional best practices.</a:t>
            </a:r>
          </a:p>
          <a:p>
            <a:r>
              <a:rPr lang="en-US" dirty="0"/>
              <a:t>Subject Matter Experts SME review the current practices to determine:</a:t>
            </a:r>
          </a:p>
          <a:p>
            <a:pPr lvl="1"/>
            <a:r>
              <a:rPr lang="en-US" dirty="0"/>
              <a:t>how closely they align to professional best practices, </a:t>
            </a:r>
          </a:p>
          <a:p>
            <a:pPr lvl="1"/>
            <a:r>
              <a:rPr lang="en-US" dirty="0"/>
              <a:t>how well they are performing, </a:t>
            </a:r>
          </a:p>
          <a:p>
            <a:pPr lvl="1"/>
            <a:r>
              <a:rPr lang="en-US" dirty="0"/>
              <a:t>how they might be improved, and </a:t>
            </a:r>
          </a:p>
          <a:p>
            <a:pPr lvl="1"/>
            <a:r>
              <a:rPr lang="en-US" dirty="0"/>
              <a:t>the degree to which the controls help identify and address major risks for fraud, waste, abuse, and mismanagement.  </a:t>
            </a:r>
          </a:p>
          <a:p>
            <a:r>
              <a:rPr lang="en-US" dirty="0"/>
              <a:t>Periodic systemic reviews help ensure the overall framework continues to meet the organizations needs, is responsive to changing conditions, and provides reasonable assurance that the objectives of the University are being achieved. </a:t>
            </a:r>
          </a:p>
          <a:p>
            <a:r>
              <a:rPr lang="en-US" dirty="0"/>
              <a:t>Related reviews and initiatives are reviewed along with the Directive #1 findings when developing the annual action plan</a:t>
            </a:r>
          </a:p>
        </p:txBody>
      </p:sp>
    </p:spTree>
    <p:extLst>
      <p:ext uri="{BB962C8B-B14F-4D97-AF65-F5344CB8AC3E}">
        <p14:creationId xmlns:p14="http://schemas.microsoft.com/office/powerpoint/2010/main" val="345108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 assessing the adequacy of internal control activities</a:t>
            </a:r>
          </a:p>
        </p:txBody>
      </p:sp>
      <p:sp>
        <p:nvSpPr>
          <p:cNvPr id="2" name="Content Placeholder 1"/>
          <p:cNvSpPr>
            <a:spLocks noGrp="1"/>
          </p:cNvSpPr>
          <p:nvPr>
            <p:ph idx="1"/>
          </p:nvPr>
        </p:nvSpPr>
        <p:spPr/>
        <p:txBody>
          <a:bodyPr>
            <a:normAutofit fontScale="92500"/>
          </a:bodyPr>
          <a:lstStyle/>
          <a:p>
            <a:r>
              <a:rPr lang="en-US" dirty="0"/>
              <a:t>A reviewer considers whether the proper control activities have been established, whether they are sufficient in number, and the degree to which those activities are operating effectively. </a:t>
            </a:r>
          </a:p>
          <a:p>
            <a:r>
              <a:rPr lang="en-US" dirty="0"/>
              <a:t>Consideration is given to not only whether established control activities are relevant to the risk-assessment process, but also whether they are being applied properly.  </a:t>
            </a:r>
          </a:p>
          <a:p>
            <a:r>
              <a:rPr lang="en-US" dirty="0"/>
              <a:t>SMEs use applied informed judgment when evaluating each section to determine applicability, any resulting control weaknesses that may result, and the impact on the business and college mission and goals.</a:t>
            </a:r>
          </a:p>
        </p:txBody>
      </p:sp>
    </p:spTree>
    <p:extLst>
      <p:ext uri="{BB962C8B-B14F-4D97-AF65-F5344CB8AC3E}">
        <p14:creationId xmlns:p14="http://schemas.microsoft.com/office/powerpoint/2010/main" val="105302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Directive 1 Results</a:t>
            </a:r>
          </a:p>
        </p:txBody>
      </p:sp>
      <p:pic>
        <p:nvPicPr>
          <p:cNvPr id="4" name="Content Placeholder 3"/>
          <p:cNvPicPr>
            <a:picLocks noGrp="1" noChangeAspect="1"/>
          </p:cNvPicPr>
          <p:nvPr>
            <p:ph idx="1"/>
          </p:nvPr>
        </p:nvPicPr>
        <p:blipFill>
          <a:blip r:embed="rId2"/>
          <a:stretch>
            <a:fillRect/>
          </a:stretch>
        </p:blipFill>
        <p:spPr>
          <a:xfrm>
            <a:off x="621205" y="2500830"/>
            <a:ext cx="10949589" cy="3756752"/>
          </a:xfrm>
          <a:prstGeom prst="rect">
            <a:avLst/>
          </a:prstGeom>
        </p:spPr>
      </p:pic>
    </p:spTree>
    <p:extLst>
      <p:ext uri="{BB962C8B-B14F-4D97-AF65-F5344CB8AC3E}">
        <p14:creationId xmlns:p14="http://schemas.microsoft.com/office/powerpoint/2010/main" val="13403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Some Areas identified for a Deeper Dive Review</a:t>
            </a:r>
          </a:p>
        </p:txBody>
      </p:sp>
      <p:sp>
        <p:nvSpPr>
          <p:cNvPr id="2" name="Content Placeholder 1"/>
          <p:cNvSpPr>
            <a:spLocks noGrp="1"/>
          </p:cNvSpPr>
          <p:nvPr>
            <p:ph idx="1"/>
          </p:nvPr>
        </p:nvSpPr>
        <p:spPr/>
        <p:txBody>
          <a:bodyPr>
            <a:normAutofit fontScale="70000" lnSpcReduction="20000"/>
          </a:bodyPr>
          <a:lstStyle/>
          <a:p>
            <a:r>
              <a:rPr lang="en-US" dirty="0"/>
              <a:t>Areas are identified for a more in-depth review by the University or the College.  These areas are selected usually on a rotational basis, due to a new procedure, identified risk, or upon request.</a:t>
            </a:r>
          </a:p>
          <a:p>
            <a:r>
              <a:rPr lang="en-US" dirty="0"/>
              <a:t>For Calendar Year 2020, the following additional reviews or focused areas for improvement were conducted:</a:t>
            </a:r>
          </a:p>
          <a:p>
            <a:pPr lvl="1"/>
            <a:r>
              <a:rPr lang="en-US" dirty="0"/>
              <a:t>Time and Leave Reporting</a:t>
            </a:r>
          </a:p>
          <a:p>
            <a:pPr lvl="1"/>
            <a:r>
              <a:rPr lang="en-US" dirty="0"/>
              <a:t>Non-Tax Levy Financial Reporting and Processing</a:t>
            </a:r>
          </a:p>
          <a:p>
            <a:pPr lvl="1"/>
            <a:r>
              <a:rPr lang="en-US" dirty="0"/>
              <a:t>User Roles and Security Procedures</a:t>
            </a:r>
          </a:p>
          <a:p>
            <a:pPr lvl="1"/>
            <a:r>
              <a:rPr lang="en-US" dirty="0"/>
              <a:t>Student Financial Procedures</a:t>
            </a:r>
          </a:p>
          <a:p>
            <a:pPr lvl="1"/>
            <a:r>
              <a:rPr lang="en-US" dirty="0"/>
              <a:t>Vehicle Use and Authorized Driver Program</a:t>
            </a:r>
          </a:p>
          <a:p>
            <a:pPr lvl="1"/>
            <a:r>
              <a:rPr lang="en-US" dirty="0"/>
              <a:t>Code Compliance </a:t>
            </a:r>
          </a:p>
          <a:p>
            <a:pPr lvl="1"/>
            <a:r>
              <a:rPr lang="en-US" dirty="0"/>
              <a:t>Waste Management and Recycling </a:t>
            </a:r>
          </a:p>
          <a:p>
            <a:pPr lvl="1"/>
            <a:endParaRPr lang="en-US" dirty="0"/>
          </a:p>
        </p:txBody>
      </p:sp>
    </p:spTree>
    <p:extLst>
      <p:ext uri="{BB962C8B-B14F-4D97-AF65-F5344CB8AC3E}">
        <p14:creationId xmlns:p14="http://schemas.microsoft.com/office/powerpoint/2010/main" val="86083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91058678"/>
              </p:ext>
            </p:extLst>
          </p:nvPr>
        </p:nvGraphicFramePr>
        <p:xfrm>
          <a:off x="627961" y="683046"/>
          <a:ext cx="10994834" cy="5563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854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34990893"/>
              </p:ext>
            </p:extLst>
          </p:nvPr>
        </p:nvGraphicFramePr>
        <p:xfrm>
          <a:off x="616945" y="616943"/>
          <a:ext cx="10983816" cy="5684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122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Improvements from Prior Years </a:t>
            </a:r>
            <a:endParaRPr lang="en-US" dirty="0"/>
          </a:p>
        </p:txBody>
      </p:sp>
      <p:sp>
        <p:nvSpPr>
          <p:cNvPr id="3" name="Content Placeholder 2"/>
          <p:cNvSpPr>
            <a:spLocks noGrp="1"/>
          </p:cNvSpPr>
          <p:nvPr>
            <p:ph idx="1"/>
          </p:nvPr>
        </p:nvSpPr>
        <p:spPr/>
        <p:txBody>
          <a:bodyPr>
            <a:normAutofit fontScale="77500" lnSpcReduction="20000"/>
          </a:bodyPr>
          <a:lstStyle/>
          <a:p>
            <a:r>
              <a:rPr lang="en-US"/>
              <a:t>Automation of Non-Tax Levy into CUNYFirst</a:t>
            </a:r>
          </a:p>
          <a:p>
            <a:r>
              <a:rPr lang="en-US"/>
              <a:t>Increased Use of Direct Deposit and Online Payments</a:t>
            </a:r>
          </a:p>
          <a:p>
            <a:r>
              <a:rPr lang="en-US"/>
              <a:t>Organization and Position Data Clean Complete </a:t>
            </a:r>
          </a:p>
          <a:p>
            <a:r>
              <a:rPr lang="en-US"/>
              <a:t>Reduction in multiple employment</a:t>
            </a:r>
          </a:p>
          <a:p>
            <a:r>
              <a:rPr lang="en-US"/>
              <a:t>Centralization of IT Technology and Associated Inventory</a:t>
            </a:r>
          </a:p>
          <a:p>
            <a:r>
              <a:rPr lang="en-US"/>
              <a:t>Progress on Annual Action Plans </a:t>
            </a:r>
          </a:p>
          <a:p>
            <a:r>
              <a:rPr lang="en-US"/>
              <a:t>Security Awareness Training</a:t>
            </a:r>
          </a:p>
          <a:p>
            <a:r>
              <a:rPr lang="en-US"/>
              <a:t>Emergency Response / Infectious Disease and Pandemic Preparedness</a:t>
            </a:r>
          </a:p>
          <a:p>
            <a:r>
              <a:rPr lang="en-US"/>
              <a:t>Document Management, Scanning and Purging </a:t>
            </a:r>
            <a:endParaRPr lang="en-US" dirty="0"/>
          </a:p>
        </p:txBody>
      </p:sp>
    </p:spTree>
    <p:extLst>
      <p:ext uri="{BB962C8B-B14F-4D97-AF65-F5344CB8AC3E}">
        <p14:creationId xmlns:p14="http://schemas.microsoft.com/office/powerpoint/2010/main" val="18771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49BB7A1-C70F-403E-B471-F185B83BA8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813</Words>
  <Application>Microsoft Office PowerPoint</Application>
  <PresentationFormat>Widescreen</PresentationFormat>
  <Paragraphs>75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 Self-Assessment  of Internal Controls Governing Financial Activities </vt:lpstr>
      <vt:lpstr>Introduction</vt:lpstr>
      <vt:lpstr>Process for Conducting the Review…</vt:lpstr>
      <vt:lpstr>In assessing the adequacy of internal control activities</vt:lpstr>
      <vt:lpstr>Directive 1 Results</vt:lpstr>
      <vt:lpstr>Some Areas identified for a Deeper Dive Review</vt:lpstr>
      <vt:lpstr>PowerPoint Presentation</vt:lpstr>
      <vt:lpstr>PowerPoint Presentation</vt:lpstr>
      <vt:lpstr>Improvements from Prior Years </vt:lpstr>
      <vt:lpstr>During Calendar Year 2021</vt:lpstr>
      <vt:lpstr>Financial Integrity Statement</vt:lpstr>
      <vt:lpstr>Policies Issued or relevant to the review</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2017-02-13T22:39:13Z</dcterms:created>
  <dcterms:modified xsi:type="dcterms:W3CDTF">2021-08-02T15:46:56Z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TC034605579991</vt:lpwstr>
  </property>
</Properties>
</file>